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0"/>
  </p:notesMasterIdLst>
  <p:sldIdLst>
    <p:sldId id="343" r:id="rId2"/>
    <p:sldId id="352" r:id="rId3"/>
    <p:sldId id="353" r:id="rId4"/>
    <p:sldId id="305" r:id="rId5"/>
    <p:sldId id="258" r:id="rId6"/>
    <p:sldId id="306" r:id="rId7"/>
    <p:sldId id="307" r:id="rId8"/>
    <p:sldId id="257" r:id="rId9"/>
    <p:sldId id="420" r:id="rId10"/>
    <p:sldId id="423" r:id="rId11"/>
    <p:sldId id="427" r:id="rId12"/>
    <p:sldId id="424" r:id="rId13"/>
    <p:sldId id="422" r:id="rId14"/>
    <p:sldId id="308" r:id="rId15"/>
    <p:sldId id="309" r:id="rId16"/>
    <p:sldId id="436" r:id="rId17"/>
    <p:sldId id="451" r:id="rId18"/>
    <p:sldId id="452" r:id="rId19"/>
    <p:sldId id="453" r:id="rId20"/>
    <p:sldId id="454" r:id="rId21"/>
    <p:sldId id="428" r:id="rId22"/>
    <p:sldId id="457" r:id="rId23"/>
    <p:sldId id="456" r:id="rId24"/>
    <p:sldId id="458" r:id="rId25"/>
    <p:sldId id="465" r:id="rId26"/>
    <p:sldId id="429" r:id="rId27"/>
    <p:sldId id="430" r:id="rId28"/>
    <p:sldId id="431" r:id="rId29"/>
    <p:sldId id="284" r:id="rId30"/>
    <p:sldId id="287" r:id="rId31"/>
    <p:sldId id="432" r:id="rId32"/>
    <p:sldId id="433" r:id="rId33"/>
    <p:sldId id="434" r:id="rId34"/>
    <p:sldId id="435" r:id="rId35"/>
    <p:sldId id="312" r:id="rId36"/>
    <p:sldId id="313" r:id="rId37"/>
    <p:sldId id="314" r:id="rId38"/>
    <p:sldId id="317" r:id="rId39"/>
    <p:sldId id="318" r:id="rId40"/>
    <p:sldId id="319" r:id="rId41"/>
    <p:sldId id="320" r:id="rId42"/>
    <p:sldId id="286" r:id="rId43"/>
    <p:sldId id="338" r:id="rId44"/>
    <p:sldId id="339" r:id="rId45"/>
    <p:sldId id="340" r:id="rId46"/>
    <p:sldId id="341" r:id="rId47"/>
    <p:sldId id="437" r:id="rId48"/>
    <p:sldId id="438" r:id="rId49"/>
    <p:sldId id="439" r:id="rId50"/>
    <p:sldId id="459" r:id="rId51"/>
    <p:sldId id="440" r:id="rId52"/>
    <p:sldId id="450" r:id="rId53"/>
    <p:sldId id="460" r:id="rId54"/>
    <p:sldId id="461" r:id="rId55"/>
    <p:sldId id="441" r:id="rId56"/>
    <p:sldId id="443" r:id="rId57"/>
    <p:sldId id="444" r:id="rId58"/>
    <p:sldId id="462" r:id="rId59"/>
    <p:sldId id="445" r:id="rId60"/>
    <p:sldId id="447" r:id="rId61"/>
    <p:sldId id="448" r:id="rId62"/>
    <p:sldId id="449" r:id="rId63"/>
    <p:sldId id="463" r:id="rId64"/>
    <p:sldId id="464" r:id="rId65"/>
    <p:sldId id="466" r:id="rId66"/>
    <p:sldId id="479" r:id="rId67"/>
    <p:sldId id="480" r:id="rId68"/>
    <p:sldId id="483" r:id="rId69"/>
    <p:sldId id="482" r:id="rId70"/>
    <p:sldId id="471" r:id="rId71"/>
    <p:sldId id="472" r:id="rId72"/>
    <p:sldId id="473" r:id="rId73"/>
    <p:sldId id="474" r:id="rId74"/>
    <p:sldId id="475" r:id="rId75"/>
    <p:sldId id="476" r:id="rId76"/>
    <p:sldId id="477" r:id="rId77"/>
    <p:sldId id="478" r:id="rId78"/>
    <p:sldId id="446" r:id="rId7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4" d="100"/>
          <a:sy n="84" d="100"/>
        </p:scale>
        <p:origin x="653" y="91"/>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F54954F-31E4-4C88-A2C3-FA3A905AA93A}" type="datetimeFigureOut">
              <a:rPr lang="en-IN" smtClean="0"/>
              <a:t>03-06-2024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C25F5D2-06D8-4E77-84F2-C4D570B6F4C4}" type="slidenum">
              <a:rPr lang="en-IN" smtClean="0"/>
              <a:t>‹#›</a:t>
            </a:fld>
            <a:endParaRPr lang="en-IN"/>
          </a:p>
        </p:txBody>
      </p:sp>
    </p:spTree>
    <p:extLst>
      <p:ext uri="{BB962C8B-B14F-4D97-AF65-F5344CB8AC3E}">
        <p14:creationId xmlns:p14="http://schemas.microsoft.com/office/powerpoint/2010/main" val="33813256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3">
            <a:extLst>
              <a:ext uri="{FF2B5EF4-FFF2-40B4-BE49-F238E27FC236}">
                <a16:creationId xmlns:a16="http://schemas.microsoft.com/office/drawing/2014/main" id="{5DFB1341-04D0-467E-E519-BDCC06819911}"/>
              </a:ext>
            </a:extLst>
          </p:cNvPr>
          <p:cNvSpPr>
            <a:spLocks noGrp="1" noChangeArrowheads="1"/>
          </p:cNvSpPr>
          <p:nvPr>
            <p:ph type="dt" sz="quarter"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B9169E75-45D1-4E0C-BBD4-4A066F7C9FB5}" type="datetime4">
              <a:rPr lang="en-US" altLang="en-US" sz="1200" smtClean="0"/>
              <a:pPr/>
              <a:t>June 3, 2024</a:t>
            </a:fld>
            <a:endParaRPr lang="en-US" altLang="en-US" sz="1200"/>
          </a:p>
        </p:txBody>
      </p:sp>
      <p:sp>
        <p:nvSpPr>
          <p:cNvPr id="5123" name="Rectangle 7">
            <a:extLst>
              <a:ext uri="{FF2B5EF4-FFF2-40B4-BE49-F238E27FC236}">
                <a16:creationId xmlns:a16="http://schemas.microsoft.com/office/drawing/2014/main" id="{6FEB4B49-FB3F-9600-1CAE-A0CA2CD75F34}"/>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400A1CC7-5A2F-4B61-9A3C-01E8CA12F5EA}" type="slidenum">
              <a:rPr lang="en-US" altLang="en-US" sz="1200"/>
              <a:pPr/>
              <a:t>9</a:t>
            </a:fld>
            <a:endParaRPr lang="en-US" altLang="en-US" sz="1200"/>
          </a:p>
        </p:txBody>
      </p:sp>
      <p:sp>
        <p:nvSpPr>
          <p:cNvPr id="5124" name="Rectangle 2">
            <a:extLst>
              <a:ext uri="{FF2B5EF4-FFF2-40B4-BE49-F238E27FC236}">
                <a16:creationId xmlns:a16="http://schemas.microsoft.com/office/drawing/2014/main" id="{9C417DB0-4FB1-9164-EB63-AAAD08112B76}"/>
              </a:ext>
            </a:extLst>
          </p:cNvPr>
          <p:cNvSpPr>
            <a:spLocks noGrp="1" noRot="1" noChangeAspect="1" noChangeArrowheads="1" noTextEdit="1"/>
          </p:cNvSpPr>
          <p:nvPr>
            <p:ph type="sldImg"/>
          </p:nvPr>
        </p:nvSpPr>
        <p:spPr>
          <a:ln/>
        </p:spPr>
      </p:sp>
      <p:sp>
        <p:nvSpPr>
          <p:cNvPr id="5125" name="Rectangle 3">
            <a:extLst>
              <a:ext uri="{FF2B5EF4-FFF2-40B4-BE49-F238E27FC236}">
                <a16:creationId xmlns:a16="http://schemas.microsoft.com/office/drawing/2014/main" id="{40A4DCD7-313B-5D56-C6A9-D00704CA1CAD}"/>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tr-TR" altLang="en-US">
              <a:latin typeface="Times New Roman" panose="02020603050405020304" pitchFamily="18"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3">
            <a:extLst>
              <a:ext uri="{FF2B5EF4-FFF2-40B4-BE49-F238E27FC236}">
                <a16:creationId xmlns:a16="http://schemas.microsoft.com/office/drawing/2014/main" id="{5DFB1341-04D0-467E-E519-BDCC06819911}"/>
              </a:ext>
            </a:extLst>
          </p:cNvPr>
          <p:cNvSpPr>
            <a:spLocks noGrp="1" noChangeArrowheads="1"/>
          </p:cNvSpPr>
          <p:nvPr>
            <p:ph type="dt" sz="quarter"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B9169E75-45D1-4E0C-BBD4-4A066F7C9FB5}" type="datetime4">
              <a:rPr lang="en-US" altLang="en-US" sz="1200" smtClean="0"/>
              <a:pPr/>
              <a:t>June 3, 2024</a:t>
            </a:fld>
            <a:endParaRPr lang="en-US" altLang="en-US" sz="1200"/>
          </a:p>
        </p:txBody>
      </p:sp>
      <p:sp>
        <p:nvSpPr>
          <p:cNvPr id="5123" name="Rectangle 7">
            <a:extLst>
              <a:ext uri="{FF2B5EF4-FFF2-40B4-BE49-F238E27FC236}">
                <a16:creationId xmlns:a16="http://schemas.microsoft.com/office/drawing/2014/main" id="{6FEB4B49-FB3F-9600-1CAE-A0CA2CD75F34}"/>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400A1CC7-5A2F-4B61-9A3C-01E8CA12F5EA}" type="slidenum">
              <a:rPr lang="en-US" altLang="en-US" sz="1200"/>
              <a:pPr/>
              <a:t>12</a:t>
            </a:fld>
            <a:endParaRPr lang="en-US" altLang="en-US" sz="1200"/>
          </a:p>
        </p:txBody>
      </p:sp>
      <p:sp>
        <p:nvSpPr>
          <p:cNvPr id="5124" name="Rectangle 2">
            <a:extLst>
              <a:ext uri="{FF2B5EF4-FFF2-40B4-BE49-F238E27FC236}">
                <a16:creationId xmlns:a16="http://schemas.microsoft.com/office/drawing/2014/main" id="{9C417DB0-4FB1-9164-EB63-AAAD08112B76}"/>
              </a:ext>
            </a:extLst>
          </p:cNvPr>
          <p:cNvSpPr>
            <a:spLocks noGrp="1" noRot="1" noChangeAspect="1" noChangeArrowheads="1" noTextEdit="1"/>
          </p:cNvSpPr>
          <p:nvPr>
            <p:ph type="sldImg"/>
          </p:nvPr>
        </p:nvSpPr>
        <p:spPr>
          <a:ln/>
        </p:spPr>
      </p:sp>
      <p:sp>
        <p:nvSpPr>
          <p:cNvPr id="5125" name="Rectangle 3">
            <a:extLst>
              <a:ext uri="{FF2B5EF4-FFF2-40B4-BE49-F238E27FC236}">
                <a16:creationId xmlns:a16="http://schemas.microsoft.com/office/drawing/2014/main" id="{40A4DCD7-313B-5D56-C6A9-D00704CA1CAD}"/>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tr-TR" altLang="en-US">
              <a:latin typeface="Times New Roman" panose="02020603050405020304" pitchFamily="18" charset="0"/>
            </a:endParaRPr>
          </a:p>
        </p:txBody>
      </p:sp>
    </p:spTree>
    <p:extLst>
      <p:ext uri="{BB962C8B-B14F-4D97-AF65-F5344CB8AC3E}">
        <p14:creationId xmlns:p14="http://schemas.microsoft.com/office/powerpoint/2010/main" val="17564369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3">
            <a:extLst>
              <a:ext uri="{FF2B5EF4-FFF2-40B4-BE49-F238E27FC236}">
                <a16:creationId xmlns:a16="http://schemas.microsoft.com/office/drawing/2014/main" id="{5DFB1341-04D0-467E-E519-BDCC06819911}"/>
              </a:ext>
            </a:extLst>
          </p:cNvPr>
          <p:cNvSpPr>
            <a:spLocks noGrp="1" noChangeArrowheads="1"/>
          </p:cNvSpPr>
          <p:nvPr>
            <p:ph type="dt" sz="quarter"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B9169E75-45D1-4E0C-BBD4-4A066F7C9FB5}" type="datetime4">
              <a:rPr lang="en-US" altLang="en-US" sz="1200" smtClean="0"/>
              <a:pPr/>
              <a:t>June 3, 2024</a:t>
            </a:fld>
            <a:endParaRPr lang="en-US" altLang="en-US" sz="1200"/>
          </a:p>
        </p:txBody>
      </p:sp>
      <p:sp>
        <p:nvSpPr>
          <p:cNvPr id="5123" name="Rectangle 7">
            <a:extLst>
              <a:ext uri="{FF2B5EF4-FFF2-40B4-BE49-F238E27FC236}">
                <a16:creationId xmlns:a16="http://schemas.microsoft.com/office/drawing/2014/main" id="{6FEB4B49-FB3F-9600-1CAE-A0CA2CD75F34}"/>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400A1CC7-5A2F-4B61-9A3C-01E8CA12F5EA}" type="slidenum">
              <a:rPr lang="en-US" altLang="en-US" sz="1200"/>
              <a:pPr/>
              <a:t>13</a:t>
            </a:fld>
            <a:endParaRPr lang="en-US" altLang="en-US" sz="1200"/>
          </a:p>
        </p:txBody>
      </p:sp>
      <p:sp>
        <p:nvSpPr>
          <p:cNvPr id="5124" name="Rectangle 2">
            <a:extLst>
              <a:ext uri="{FF2B5EF4-FFF2-40B4-BE49-F238E27FC236}">
                <a16:creationId xmlns:a16="http://schemas.microsoft.com/office/drawing/2014/main" id="{9C417DB0-4FB1-9164-EB63-AAAD08112B76}"/>
              </a:ext>
            </a:extLst>
          </p:cNvPr>
          <p:cNvSpPr>
            <a:spLocks noGrp="1" noRot="1" noChangeAspect="1" noChangeArrowheads="1" noTextEdit="1"/>
          </p:cNvSpPr>
          <p:nvPr>
            <p:ph type="sldImg"/>
          </p:nvPr>
        </p:nvSpPr>
        <p:spPr>
          <a:ln/>
        </p:spPr>
      </p:sp>
      <p:sp>
        <p:nvSpPr>
          <p:cNvPr id="5125" name="Rectangle 3">
            <a:extLst>
              <a:ext uri="{FF2B5EF4-FFF2-40B4-BE49-F238E27FC236}">
                <a16:creationId xmlns:a16="http://schemas.microsoft.com/office/drawing/2014/main" id="{40A4DCD7-313B-5D56-C6A9-D00704CA1CAD}"/>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tr-TR" altLang="en-US">
              <a:latin typeface="Times New Roman" panose="02020603050405020304" pitchFamily="18" charset="0"/>
            </a:endParaRPr>
          </a:p>
        </p:txBody>
      </p:sp>
    </p:spTree>
    <p:extLst>
      <p:ext uri="{BB962C8B-B14F-4D97-AF65-F5344CB8AC3E}">
        <p14:creationId xmlns:p14="http://schemas.microsoft.com/office/powerpoint/2010/main" val="28539618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latin typeface="Times New Roman" panose="02020603050405020304" charset="0"/>
                <a:cs typeface="Times New Roman" panose="02020603050405020304" charset="0"/>
                <a:sym typeface="+mn-ea"/>
              </a:rPr>
              <a:t>A morpheme is the smallest grammatical, meaningful part of language.  There are two different types of morphemes that form the basis of the words they structure.  They are known as a free morpheme and a bound morpheme.  A free morpheme is a single meaningful unit of a word that can stand alone in the language.</a:t>
            </a:r>
          </a:p>
          <a:p>
            <a:endParaRPr lang="en-US">
              <a:latin typeface="Times New Roman" panose="02020603050405020304" charset="0"/>
              <a:cs typeface="Times New Roman" panose="02020603050405020304" charset="0"/>
              <a:sym typeface="+mn-ea"/>
            </a:endParaRPr>
          </a:p>
          <a:p>
            <a:r>
              <a:rPr lang="en-US">
                <a:latin typeface="Times New Roman" panose="02020603050405020304" charset="0"/>
                <a:cs typeface="Times New Roman" panose="02020603050405020304" charset="0"/>
                <a:sym typeface="+mn-ea"/>
              </a:rPr>
              <a:t>Bound morphemes that are part of the beginning of a word are known as prefixes and at the end of a word they are known as suffixes. </a:t>
            </a:r>
            <a:endParaRPr lang="en-US">
              <a:latin typeface="Times New Roman" panose="02020603050405020304" charset="0"/>
              <a:cs typeface="Times New Roman" panose="02020603050405020304" charset="0"/>
            </a:endParaRPr>
          </a:p>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8CF208-B52A-4C52-AEB5-8419E61B9FA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5740278C-2F8F-3A9B-5D8D-A623FC9BD08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BB4ADE57-0311-081B-311C-02239365513A}"/>
              </a:ext>
            </a:extLst>
          </p:cNvPr>
          <p:cNvSpPr>
            <a:spLocks noGrp="1"/>
          </p:cNvSpPr>
          <p:nvPr>
            <p:ph type="dt" sz="half" idx="10"/>
          </p:nvPr>
        </p:nvSpPr>
        <p:spPr/>
        <p:txBody>
          <a:bodyPr/>
          <a:lstStyle/>
          <a:p>
            <a:fld id="{1731150B-0AE8-4E87-8BF8-62EEB746501E}" type="datetime1">
              <a:rPr lang="en-IN" smtClean="0"/>
              <a:t>03-06-2024</a:t>
            </a:fld>
            <a:endParaRPr lang="en-IN"/>
          </a:p>
        </p:txBody>
      </p:sp>
      <p:sp>
        <p:nvSpPr>
          <p:cNvPr id="5" name="Footer Placeholder 4">
            <a:extLst>
              <a:ext uri="{FF2B5EF4-FFF2-40B4-BE49-F238E27FC236}">
                <a16:creationId xmlns:a16="http://schemas.microsoft.com/office/drawing/2014/main" id="{231BEE6E-C208-4047-D6DB-1D0340F9E6E3}"/>
              </a:ext>
            </a:extLst>
          </p:cNvPr>
          <p:cNvSpPr>
            <a:spLocks noGrp="1"/>
          </p:cNvSpPr>
          <p:nvPr>
            <p:ph type="ftr" sz="quarter" idx="11"/>
          </p:nvPr>
        </p:nvSpPr>
        <p:spPr/>
        <p:txBody>
          <a:bodyPr/>
          <a:lstStyle/>
          <a:p>
            <a:r>
              <a:rPr lang="en-IN"/>
              <a:t>NATURAL LANGUAGE PROCESSING</a:t>
            </a:r>
          </a:p>
        </p:txBody>
      </p:sp>
      <p:sp>
        <p:nvSpPr>
          <p:cNvPr id="6" name="Slide Number Placeholder 5">
            <a:extLst>
              <a:ext uri="{FF2B5EF4-FFF2-40B4-BE49-F238E27FC236}">
                <a16:creationId xmlns:a16="http://schemas.microsoft.com/office/drawing/2014/main" id="{55D8C1E0-8121-C651-A6AA-72AA790953AB}"/>
              </a:ext>
            </a:extLst>
          </p:cNvPr>
          <p:cNvSpPr>
            <a:spLocks noGrp="1"/>
          </p:cNvSpPr>
          <p:nvPr>
            <p:ph type="sldNum" sz="quarter" idx="12"/>
          </p:nvPr>
        </p:nvSpPr>
        <p:spPr/>
        <p:txBody>
          <a:bodyPr/>
          <a:lstStyle/>
          <a:p>
            <a:fld id="{D2EAE6C1-D042-4101-9AF7-D2F4B6665364}" type="slidenum">
              <a:rPr lang="en-IN" smtClean="0"/>
              <a:t>‹#›</a:t>
            </a:fld>
            <a:endParaRPr lang="en-IN"/>
          </a:p>
        </p:txBody>
      </p:sp>
    </p:spTree>
    <p:extLst>
      <p:ext uri="{BB962C8B-B14F-4D97-AF65-F5344CB8AC3E}">
        <p14:creationId xmlns:p14="http://schemas.microsoft.com/office/powerpoint/2010/main" val="40157072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CD3C76-D737-48F3-01F5-B0697A341B0E}"/>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74EAE671-0F04-734E-507E-F6219D2747C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165FDC1-5B1B-DBDF-AB97-202A7C0513A7}"/>
              </a:ext>
            </a:extLst>
          </p:cNvPr>
          <p:cNvSpPr>
            <a:spLocks noGrp="1"/>
          </p:cNvSpPr>
          <p:nvPr>
            <p:ph type="dt" sz="half" idx="10"/>
          </p:nvPr>
        </p:nvSpPr>
        <p:spPr/>
        <p:txBody>
          <a:bodyPr/>
          <a:lstStyle/>
          <a:p>
            <a:fld id="{FA32927C-BE5B-4FBC-9CB9-B97B08D474B1}" type="datetime1">
              <a:rPr lang="en-IN" smtClean="0"/>
              <a:t>03-06-2024</a:t>
            </a:fld>
            <a:endParaRPr lang="en-IN"/>
          </a:p>
        </p:txBody>
      </p:sp>
      <p:sp>
        <p:nvSpPr>
          <p:cNvPr id="5" name="Footer Placeholder 4">
            <a:extLst>
              <a:ext uri="{FF2B5EF4-FFF2-40B4-BE49-F238E27FC236}">
                <a16:creationId xmlns:a16="http://schemas.microsoft.com/office/drawing/2014/main" id="{B4B4316B-C463-41CC-3129-78D71ECC84E7}"/>
              </a:ext>
            </a:extLst>
          </p:cNvPr>
          <p:cNvSpPr>
            <a:spLocks noGrp="1"/>
          </p:cNvSpPr>
          <p:nvPr>
            <p:ph type="ftr" sz="quarter" idx="11"/>
          </p:nvPr>
        </p:nvSpPr>
        <p:spPr/>
        <p:txBody>
          <a:bodyPr/>
          <a:lstStyle/>
          <a:p>
            <a:r>
              <a:rPr lang="en-IN"/>
              <a:t>NATURAL LANGUAGE PROCESSING</a:t>
            </a:r>
          </a:p>
        </p:txBody>
      </p:sp>
      <p:sp>
        <p:nvSpPr>
          <p:cNvPr id="6" name="Slide Number Placeholder 5">
            <a:extLst>
              <a:ext uri="{FF2B5EF4-FFF2-40B4-BE49-F238E27FC236}">
                <a16:creationId xmlns:a16="http://schemas.microsoft.com/office/drawing/2014/main" id="{D909C787-C4A3-815D-2F1A-D932A7191BCA}"/>
              </a:ext>
            </a:extLst>
          </p:cNvPr>
          <p:cNvSpPr>
            <a:spLocks noGrp="1"/>
          </p:cNvSpPr>
          <p:nvPr>
            <p:ph type="sldNum" sz="quarter" idx="12"/>
          </p:nvPr>
        </p:nvSpPr>
        <p:spPr/>
        <p:txBody>
          <a:bodyPr/>
          <a:lstStyle/>
          <a:p>
            <a:fld id="{D2EAE6C1-D042-4101-9AF7-D2F4B6665364}" type="slidenum">
              <a:rPr lang="en-IN" smtClean="0"/>
              <a:t>‹#›</a:t>
            </a:fld>
            <a:endParaRPr lang="en-IN"/>
          </a:p>
        </p:txBody>
      </p:sp>
    </p:spTree>
    <p:extLst>
      <p:ext uri="{BB962C8B-B14F-4D97-AF65-F5344CB8AC3E}">
        <p14:creationId xmlns:p14="http://schemas.microsoft.com/office/powerpoint/2010/main" val="7282204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36DBA76-B676-1B95-C8E4-5D9D6F4CBBBF}"/>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A0E5F2D9-5B72-71C0-8429-95B05BEC33A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721C38B-01BF-9A2C-CA1B-6D90DC774890}"/>
              </a:ext>
            </a:extLst>
          </p:cNvPr>
          <p:cNvSpPr>
            <a:spLocks noGrp="1"/>
          </p:cNvSpPr>
          <p:nvPr>
            <p:ph type="dt" sz="half" idx="10"/>
          </p:nvPr>
        </p:nvSpPr>
        <p:spPr/>
        <p:txBody>
          <a:bodyPr/>
          <a:lstStyle/>
          <a:p>
            <a:fld id="{6BB5953D-04FB-436F-89D5-CBA7AFABA44C}" type="datetime1">
              <a:rPr lang="en-IN" smtClean="0"/>
              <a:t>03-06-2024</a:t>
            </a:fld>
            <a:endParaRPr lang="en-IN"/>
          </a:p>
        </p:txBody>
      </p:sp>
      <p:sp>
        <p:nvSpPr>
          <p:cNvPr id="5" name="Footer Placeholder 4">
            <a:extLst>
              <a:ext uri="{FF2B5EF4-FFF2-40B4-BE49-F238E27FC236}">
                <a16:creationId xmlns:a16="http://schemas.microsoft.com/office/drawing/2014/main" id="{450F9EAB-661E-B529-88B6-BE89F628CBF7}"/>
              </a:ext>
            </a:extLst>
          </p:cNvPr>
          <p:cNvSpPr>
            <a:spLocks noGrp="1"/>
          </p:cNvSpPr>
          <p:nvPr>
            <p:ph type="ftr" sz="quarter" idx="11"/>
          </p:nvPr>
        </p:nvSpPr>
        <p:spPr/>
        <p:txBody>
          <a:bodyPr/>
          <a:lstStyle/>
          <a:p>
            <a:r>
              <a:rPr lang="en-IN"/>
              <a:t>NATURAL LANGUAGE PROCESSING</a:t>
            </a:r>
          </a:p>
        </p:txBody>
      </p:sp>
      <p:sp>
        <p:nvSpPr>
          <p:cNvPr id="6" name="Slide Number Placeholder 5">
            <a:extLst>
              <a:ext uri="{FF2B5EF4-FFF2-40B4-BE49-F238E27FC236}">
                <a16:creationId xmlns:a16="http://schemas.microsoft.com/office/drawing/2014/main" id="{98332D75-73E9-8401-1DB1-7BF9FC879EB2}"/>
              </a:ext>
            </a:extLst>
          </p:cNvPr>
          <p:cNvSpPr>
            <a:spLocks noGrp="1"/>
          </p:cNvSpPr>
          <p:nvPr>
            <p:ph type="sldNum" sz="quarter" idx="12"/>
          </p:nvPr>
        </p:nvSpPr>
        <p:spPr/>
        <p:txBody>
          <a:bodyPr/>
          <a:lstStyle/>
          <a:p>
            <a:fld id="{D2EAE6C1-D042-4101-9AF7-D2F4B6665364}" type="slidenum">
              <a:rPr lang="en-IN" smtClean="0"/>
              <a:t>‹#›</a:t>
            </a:fld>
            <a:endParaRPr lang="en-IN"/>
          </a:p>
        </p:txBody>
      </p:sp>
    </p:spTree>
    <p:extLst>
      <p:ext uri="{BB962C8B-B14F-4D97-AF65-F5344CB8AC3E}">
        <p14:creationId xmlns:p14="http://schemas.microsoft.com/office/powerpoint/2010/main" val="32855072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909A07-7321-FFE4-8F4E-41463910E286}"/>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1FBC426B-B78E-DFC3-03F6-DBC27470530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6A72E11-C050-F096-F9B2-CB8A0EFF402D}"/>
              </a:ext>
            </a:extLst>
          </p:cNvPr>
          <p:cNvSpPr>
            <a:spLocks noGrp="1"/>
          </p:cNvSpPr>
          <p:nvPr>
            <p:ph type="dt" sz="half" idx="10"/>
          </p:nvPr>
        </p:nvSpPr>
        <p:spPr/>
        <p:txBody>
          <a:bodyPr/>
          <a:lstStyle/>
          <a:p>
            <a:fld id="{1285668A-5733-449C-976A-039B81C95650}" type="datetime1">
              <a:rPr lang="en-IN" smtClean="0"/>
              <a:t>03-06-2024</a:t>
            </a:fld>
            <a:endParaRPr lang="en-IN"/>
          </a:p>
        </p:txBody>
      </p:sp>
      <p:sp>
        <p:nvSpPr>
          <p:cNvPr id="5" name="Footer Placeholder 4">
            <a:extLst>
              <a:ext uri="{FF2B5EF4-FFF2-40B4-BE49-F238E27FC236}">
                <a16:creationId xmlns:a16="http://schemas.microsoft.com/office/drawing/2014/main" id="{67D5D85F-1E7C-F2A3-EB4B-C761127BB16F}"/>
              </a:ext>
            </a:extLst>
          </p:cNvPr>
          <p:cNvSpPr>
            <a:spLocks noGrp="1"/>
          </p:cNvSpPr>
          <p:nvPr>
            <p:ph type="ftr" sz="quarter" idx="11"/>
          </p:nvPr>
        </p:nvSpPr>
        <p:spPr/>
        <p:txBody>
          <a:bodyPr/>
          <a:lstStyle/>
          <a:p>
            <a:r>
              <a:rPr lang="en-IN"/>
              <a:t>NATURAL LANGUAGE PROCESSING</a:t>
            </a:r>
          </a:p>
        </p:txBody>
      </p:sp>
      <p:sp>
        <p:nvSpPr>
          <p:cNvPr id="6" name="Slide Number Placeholder 5">
            <a:extLst>
              <a:ext uri="{FF2B5EF4-FFF2-40B4-BE49-F238E27FC236}">
                <a16:creationId xmlns:a16="http://schemas.microsoft.com/office/drawing/2014/main" id="{2D6CDC37-898C-BFCC-F07F-A1A269AAECEB}"/>
              </a:ext>
            </a:extLst>
          </p:cNvPr>
          <p:cNvSpPr>
            <a:spLocks noGrp="1"/>
          </p:cNvSpPr>
          <p:nvPr>
            <p:ph type="sldNum" sz="quarter" idx="12"/>
          </p:nvPr>
        </p:nvSpPr>
        <p:spPr/>
        <p:txBody>
          <a:bodyPr/>
          <a:lstStyle/>
          <a:p>
            <a:fld id="{D2EAE6C1-D042-4101-9AF7-D2F4B6665364}" type="slidenum">
              <a:rPr lang="en-IN" smtClean="0"/>
              <a:t>‹#›</a:t>
            </a:fld>
            <a:endParaRPr lang="en-IN"/>
          </a:p>
        </p:txBody>
      </p:sp>
    </p:spTree>
    <p:extLst>
      <p:ext uri="{BB962C8B-B14F-4D97-AF65-F5344CB8AC3E}">
        <p14:creationId xmlns:p14="http://schemas.microsoft.com/office/powerpoint/2010/main" val="2259007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45EF3E-26C4-C1FD-7837-8C4BAC148BE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6EDBE56E-AAB6-A961-1E06-B9B086B7C94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3E86BC4-7304-63CC-A87E-85BFD12563BA}"/>
              </a:ext>
            </a:extLst>
          </p:cNvPr>
          <p:cNvSpPr>
            <a:spLocks noGrp="1"/>
          </p:cNvSpPr>
          <p:nvPr>
            <p:ph type="dt" sz="half" idx="10"/>
          </p:nvPr>
        </p:nvSpPr>
        <p:spPr/>
        <p:txBody>
          <a:bodyPr/>
          <a:lstStyle/>
          <a:p>
            <a:fld id="{43DF2412-475B-47CD-B93B-731A63094B0E}" type="datetime1">
              <a:rPr lang="en-IN" smtClean="0"/>
              <a:t>03-06-2024</a:t>
            </a:fld>
            <a:endParaRPr lang="en-IN"/>
          </a:p>
        </p:txBody>
      </p:sp>
      <p:sp>
        <p:nvSpPr>
          <p:cNvPr id="5" name="Footer Placeholder 4">
            <a:extLst>
              <a:ext uri="{FF2B5EF4-FFF2-40B4-BE49-F238E27FC236}">
                <a16:creationId xmlns:a16="http://schemas.microsoft.com/office/drawing/2014/main" id="{B582EF1B-E883-4F0B-E2CC-D150E224FEBC}"/>
              </a:ext>
            </a:extLst>
          </p:cNvPr>
          <p:cNvSpPr>
            <a:spLocks noGrp="1"/>
          </p:cNvSpPr>
          <p:nvPr>
            <p:ph type="ftr" sz="quarter" idx="11"/>
          </p:nvPr>
        </p:nvSpPr>
        <p:spPr/>
        <p:txBody>
          <a:bodyPr/>
          <a:lstStyle/>
          <a:p>
            <a:r>
              <a:rPr lang="en-IN"/>
              <a:t>NATURAL LANGUAGE PROCESSING</a:t>
            </a:r>
          </a:p>
        </p:txBody>
      </p:sp>
      <p:sp>
        <p:nvSpPr>
          <p:cNvPr id="6" name="Slide Number Placeholder 5">
            <a:extLst>
              <a:ext uri="{FF2B5EF4-FFF2-40B4-BE49-F238E27FC236}">
                <a16:creationId xmlns:a16="http://schemas.microsoft.com/office/drawing/2014/main" id="{A8DA686E-3C77-1E02-2ADF-DB1A3F78E2B6}"/>
              </a:ext>
            </a:extLst>
          </p:cNvPr>
          <p:cNvSpPr>
            <a:spLocks noGrp="1"/>
          </p:cNvSpPr>
          <p:nvPr>
            <p:ph type="sldNum" sz="quarter" idx="12"/>
          </p:nvPr>
        </p:nvSpPr>
        <p:spPr/>
        <p:txBody>
          <a:bodyPr/>
          <a:lstStyle/>
          <a:p>
            <a:fld id="{D2EAE6C1-D042-4101-9AF7-D2F4B6665364}" type="slidenum">
              <a:rPr lang="en-IN" smtClean="0"/>
              <a:t>‹#›</a:t>
            </a:fld>
            <a:endParaRPr lang="en-IN"/>
          </a:p>
        </p:txBody>
      </p:sp>
    </p:spTree>
    <p:extLst>
      <p:ext uri="{BB962C8B-B14F-4D97-AF65-F5344CB8AC3E}">
        <p14:creationId xmlns:p14="http://schemas.microsoft.com/office/powerpoint/2010/main" val="33198606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4D94B-9098-9A9B-87A0-094323AD962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37D76492-2762-8A4A-DAF8-C85E22C3BF2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14CFA594-90E7-D503-6606-265C7FB9CA5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A7ABB1D-8D8E-2DDE-649D-E42EB08D4DEF}"/>
              </a:ext>
            </a:extLst>
          </p:cNvPr>
          <p:cNvSpPr>
            <a:spLocks noGrp="1"/>
          </p:cNvSpPr>
          <p:nvPr>
            <p:ph type="dt" sz="half" idx="10"/>
          </p:nvPr>
        </p:nvSpPr>
        <p:spPr/>
        <p:txBody>
          <a:bodyPr/>
          <a:lstStyle/>
          <a:p>
            <a:fld id="{EF88CD2C-8C23-4178-A02B-1460328590F9}" type="datetime1">
              <a:rPr lang="en-IN" smtClean="0"/>
              <a:t>03-06-2024</a:t>
            </a:fld>
            <a:endParaRPr lang="en-IN"/>
          </a:p>
        </p:txBody>
      </p:sp>
      <p:sp>
        <p:nvSpPr>
          <p:cNvPr id="6" name="Footer Placeholder 5">
            <a:extLst>
              <a:ext uri="{FF2B5EF4-FFF2-40B4-BE49-F238E27FC236}">
                <a16:creationId xmlns:a16="http://schemas.microsoft.com/office/drawing/2014/main" id="{2219F46D-B05C-7082-1D65-87356C76689F}"/>
              </a:ext>
            </a:extLst>
          </p:cNvPr>
          <p:cNvSpPr>
            <a:spLocks noGrp="1"/>
          </p:cNvSpPr>
          <p:nvPr>
            <p:ph type="ftr" sz="quarter" idx="11"/>
          </p:nvPr>
        </p:nvSpPr>
        <p:spPr/>
        <p:txBody>
          <a:bodyPr/>
          <a:lstStyle/>
          <a:p>
            <a:r>
              <a:rPr lang="en-IN"/>
              <a:t>NATURAL LANGUAGE PROCESSING</a:t>
            </a:r>
          </a:p>
        </p:txBody>
      </p:sp>
      <p:sp>
        <p:nvSpPr>
          <p:cNvPr id="7" name="Slide Number Placeholder 6">
            <a:extLst>
              <a:ext uri="{FF2B5EF4-FFF2-40B4-BE49-F238E27FC236}">
                <a16:creationId xmlns:a16="http://schemas.microsoft.com/office/drawing/2014/main" id="{1FA196E4-F086-2452-EA89-57FC2CCD0BC1}"/>
              </a:ext>
            </a:extLst>
          </p:cNvPr>
          <p:cNvSpPr>
            <a:spLocks noGrp="1"/>
          </p:cNvSpPr>
          <p:nvPr>
            <p:ph type="sldNum" sz="quarter" idx="12"/>
          </p:nvPr>
        </p:nvSpPr>
        <p:spPr/>
        <p:txBody>
          <a:bodyPr/>
          <a:lstStyle/>
          <a:p>
            <a:fld id="{D2EAE6C1-D042-4101-9AF7-D2F4B6665364}" type="slidenum">
              <a:rPr lang="en-IN" smtClean="0"/>
              <a:t>‹#›</a:t>
            </a:fld>
            <a:endParaRPr lang="en-IN"/>
          </a:p>
        </p:txBody>
      </p:sp>
    </p:spTree>
    <p:extLst>
      <p:ext uri="{BB962C8B-B14F-4D97-AF65-F5344CB8AC3E}">
        <p14:creationId xmlns:p14="http://schemas.microsoft.com/office/powerpoint/2010/main" val="7001196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0815DD-F8EE-C6CA-E8F5-1B12F2F1C8E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7712A6C2-2523-AED0-DD42-8B390A0EE97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AAA740A-4FFC-4B73-4478-B0215DC3F94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7C6A4640-774F-918F-C467-95BF4FBB52F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BAC1E37-B10B-DF24-32F3-9209C9104DA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6BB17D5B-CE1A-0A12-312B-BA158D956CC1}"/>
              </a:ext>
            </a:extLst>
          </p:cNvPr>
          <p:cNvSpPr>
            <a:spLocks noGrp="1"/>
          </p:cNvSpPr>
          <p:nvPr>
            <p:ph type="dt" sz="half" idx="10"/>
          </p:nvPr>
        </p:nvSpPr>
        <p:spPr/>
        <p:txBody>
          <a:bodyPr/>
          <a:lstStyle/>
          <a:p>
            <a:fld id="{72421490-4AFF-49CE-83DB-D2D8D04C474B}" type="datetime1">
              <a:rPr lang="en-IN" smtClean="0"/>
              <a:t>03-06-2024</a:t>
            </a:fld>
            <a:endParaRPr lang="en-IN"/>
          </a:p>
        </p:txBody>
      </p:sp>
      <p:sp>
        <p:nvSpPr>
          <p:cNvPr id="8" name="Footer Placeholder 7">
            <a:extLst>
              <a:ext uri="{FF2B5EF4-FFF2-40B4-BE49-F238E27FC236}">
                <a16:creationId xmlns:a16="http://schemas.microsoft.com/office/drawing/2014/main" id="{90A5D002-B1ED-8AA3-0945-CBE0AF5DD362}"/>
              </a:ext>
            </a:extLst>
          </p:cNvPr>
          <p:cNvSpPr>
            <a:spLocks noGrp="1"/>
          </p:cNvSpPr>
          <p:nvPr>
            <p:ph type="ftr" sz="quarter" idx="11"/>
          </p:nvPr>
        </p:nvSpPr>
        <p:spPr/>
        <p:txBody>
          <a:bodyPr/>
          <a:lstStyle/>
          <a:p>
            <a:r>
              <a:rPr lang="en-IN"/>
              <a:t>NATURAL LANGUAGE PROCESSING</a:t>
            </a:r>
          </a:p>
        </p:txBody>
      </p:sp>
      <p:sp>
        <p:nvSpPr>
          <p:cNvPr id="9" name="Slide Number Placeholder 8">
            <a:extLst>
              <a:ext uri="{FF2B5EF4-FFF2-40B4-BE49-F238E27FC236}">
                <a16:creationId xmlns:a16="http://schemas.microsoft.com/office/drawing/2014/main" id="{7568088F-C692-E0F5-63F1-AF03DB284A63}"/>
              </a:ext>
            </a:extLst>
          </p:cNvPr>
          <p:cNvSpPr>
            <a:spLocks noGrp="1"/>
          </p:cNvSpPr>
          <p:nvPr>
            <p:ph type="sldNum" sz="quarter" idx="12"/>
          </p:nvPr>
        </p:nvSpPr>
        <p:spPr/>
        <p:txBody>
          <a:bodyPr/>
          <a:lstStyle/>
          <a:p>
            <a:fld id="{D2EAE6C1-D042-4101-9AF7-D2F4B6665364}" type="slidenum">
              <a:rPr lang="en-IN" smtClean="0"/>
              <a:t>‹#›</a:t>
            </a:fld>
            <a:endParaRPr lang="en-IN"/>
          </a:p>
        </p:txBody>
      </p:sp>
    </p:spTree>
    <p:extLst>
      <p:ext uri="{BB962C8B-B14F-4D97-AF65-F5344CB8AC3E}">
        <p14:creationId xmlns:p14="http://schemas.microsoft.com/office/powerpoint/2010/main" val="11477319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5399F8-1951-A890-CBCC-7FB317BD9E70}"/>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294BBAF9-2821-12A8-AC0E-29220AF4F970}"/>
              </a:ext>
            </a:extLst>
          </p:cNvPr>
          <p:cNvSpPr>
            <a:spLocks noGrp="1"/>
          </p:cNvSpPr>
          <p:nvPr>
            <p:ph type="dt" sz="half" idx="10"/>
          </p:nvPr>
        </p:nvSpPr>
        <p:spPr/>
        <p:txBody>
          <a:bodyPr/>
          <a:lstStyle/>
          <a:p>
            <a:fld id="{F72BBC43-34B7-4F40-87E2-97D35EB3E3C7}" type="datetime1">
              <a:rPr lang="en-IN" smtClean="0"/>
              <a:t>03-06-2024</a:t>
            </a:fld>
            <a:endParaRPr lang="en-IN"/>
          </a:p>
        </p:txBody>
      </p:sp>
      <p:sp>
        <p:nvSpPr>
          <p:cNvPr id="4" name="Footer Placeholder 3">
            <a:extLst>
              <a:ext uri="{FF2B5EF4-FFF2-40B4-BE49-F238E27FC236}">
                <a16:creationId xmlns:a16="http://schemas.microsoft.com/office/drawing/2014/main" id="{86A02FB8-9E2B-6E8B-D02B-3EC17062FB92}"/>
              </a:ext>
            </a:extLst>
          </p:cNvPr>
          <p:cNvSpPr>
            <a:spLocks noGrp="1"/>
          </p:cNvSpPr>
          <p:nvPr>
            <p:ph type="ftr" sz="quarter" idx="11"/>
          </p:nvPr>
        </p:nvSpPr>
        <p:spPr/>
        <p:txBody>
          <a:bodyPr/>
          <a:lstStyle/>
          <a:p>
            <a:r>
              <a:rPr lang="en-IN"/>
              <a:t>NATURAL LANGUAGE PROCESSING</a:t>
            </a:r>
          </a:p>
        </p:txBody>
      </p:sp>
      <p:sp>
        <p:nvSpPr>
          <p:cNvPr id="5" name="Slide Number Placeholder 4">
            <a:extLst>
              <a:ext uri="{FF2B5EF4-FFF2-40B4-BE49-F238E27FC236}">
                <a16:creationId xmlns:a16="http://schemas.microsoft.com/office/drawing/2014/main" id="{6CEF02FA-992C-88DC-AAC9-E389F550F761}"/>
              </a:ext>
            </a:extLst>
          </p:cNvPr>
          <p:cNvSpPr>
            <a:spLocks noGrp="1"/>
          </p:cNvSpPr>
          <p:nvPr>
            <p:ph type="sldNum" sz="quarter" idx="12"/>
          </p:nvPr>
        </p:nvSpPr>
        <p:spPr/>
        <p:txBody>
          <a:bodyPr/>
          <a:lstStyle/>
          <a:p>
            <a:fld id="{D2EAE6C1-D042-4101-9AF7-D2F4B6665364}" type="slidenum">
              <a:rPr lang="en-IN" smtClean="0"/>
              <a:t>‹#›</a:t>
            </a:fld>
            <a:endParaRPr lang="en-IN"/>
          </a:p>
        </p:txBody>
      </p:sp>
    </p:spTree>
    <p:extLst>
      <p:ext uri="{BB962C8B-B14F-4D97-AF65-F5344CB8AC3E}">
        <p14:creationId xmlns:p14="http://schemas.microsoft.com/office/powerpoint/2010/main" val="9582542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621E772-7FE4-1D0E-3941-74C182C3A480}"/>
              </a:ext>
            </a:extLst>
          </p:cNvPr>
          <p:cNvSpPr>
            <a:spLocks noGrp="1"/>
          </p:cNvSpPr>
          <p:nvPr>
            <p:ph type="dt" sz="half" idx="10"/>
          </p:nvPr>
        </p:nvSpPr>
        <p:spPr/>
        <p:txBody>
          <a:bodyPr/>
          <a:lstStyle/>
          <a:p>
            <a:fld id="{9F90A9FA-1A26-428A-92FD-5C444D343D18}" type="datetime1">
              <a:rPr lang="en-IN" smtClean="0"/>
              <a:t>03-06-2024</a:t>
            </a:fld>
            <a:endParaRPr lang="en-IN"/>
          </a:p>
        </p:txBody>
      </p:sp>
      <p:sp>
        <p:nvSpPr>
          <p:cNvPr id="3" name="Footer Placeholder 2">
            <a:extLst>
              <a:ext uri="{FF2B5EF4-FFF2-40B4-BE49-F238E27FC236}">
                <a16:creationId xmlns:a16="http://schemas.microsoft.com/office/drawing/2014/main" id="{0AE246F1-B6F3-D828-38FD-C96AE025A28D}"/>
              </a:ext>
            </a:extLst>
          </p:cNvPr>
          <p:cNvSpPr>
            <a:spLocks noGrp="1"/>
          </p:cNvSpPr>
          <p:nvPr>
            <p:ph type="ftr" sz="quarter" idx="11"/>
          </p:nvPr>
        </p:nvSpPr>
        <p:spPr/>
        <p:txBody>
          <a:bodyPr/>
          <a:lstStyle/>
          <a:p>
            <a:r>
              <a:rPr lang="en-IN"/>
              <a:t>NATURAL LANGUAGE PROCESSING</a:t>
            </a:r>
          </a:p>
        </p:txBody>
      </p:sp>
      <p:sp>
        <p:nvSpPr>
          <p:cNvPr id="4" name="Slide Number Placeholder 3">
            <a:extLst>
              <a:ext uri="{FF2B5EF4-FFF2-40B4-BE49-F238E27FC236}">
                <a16:creationId xmlns:a16="http://schemas.microsoft.com/office/drawing/2014/main" id="{632F0890-5D68-F313-C1EC-A69D26519F1C}"/>
              </a:ext>
            </a:extLst>
          </p:cNvPr>
          <p:cNvSpPr>
            <a:spLocks noGrp="1"/>
          </p:cNvSpPr>
          <p:nvPr>
            <p:ph type="sldNum" sz="quarter" idx="12"/>
          </p:nvPr>
        </p:nvSpPr>
        <p:spPr/>
        <p:txBody>
          <a:bodyPr/>
          <a:lstStyle/>
          <a:p>
            <a:fld id="{D2EAE6C1-D042-4101-9AF7-D2F4B6665364}" type="slidenum">
              <a:rPr lang="en-IN" smtClean="0"/>
              <a:t>‹#›</a:t>
            </a:fld>
            <a:endParaRPr lang="en-IN"/>
          </a:p>
        </p:txBody>
      </p:sp>
    </p:spTree>
    <p:extLst>
      <p:ext uri="{BB962C8B-B14F-4D97-AF65-F5344CB8AC3E}">
        <p14:creationId xmlns:p14="http://schemas.microsoft.com/office/powerpoint/2010/main" val="40738159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2B22C2-7009-ECA6-4537-C3F8FCDC682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6273C643-091E-3896-8254-67052ABDE66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C12E6AA0-C4BD-D716-EAD4-E236341C62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99A2446-F6C3-3DA4-E221-46FFC34D7CC7}"/>
              </a:ext>
            </a:extLst>
          </p:cNvPr>
          <p:cNvSpPr>
            <a:spLocks noGrp="1"/>
          </p:cNvSpPr>
          <p:nvPr>
            <p:ph type="dt" sz="half" idx="10"/>
          </p:nvPr>
        </p:nvSpPr>
        <p:spPr/>
        <p:txBody>
          <a:bodyPr/>
          <a:lstStyle/>
          <a:p>
            <a:fld id="{E5429F52-530C-4727-A00E-2DD8A9B7AB3D}" type="datetime1">
              <a:rPr lang="en-IN" smtClean="0"/>
              <a:t>03-06-2024</a:t>
            </a:fld>
            <a:endParaRPr lang="en-IN"/>
          </a:p>
        </p:txBody>
      </p:sp>
      <p:sp>
        <p:nvSpPr>
          <p:cNvPr id="6" name="Footer Placeholder 5">
            <a:extLst>
              <a:ext uri="{FF2B5EF4-FFF2-40B4-BE49-F238E27FC236}">
                <a16:creationId xmlns:a16="http://schemas.microsoft.com/office/drawing/2014/main" id="{8C173CFC-B083-1A4F-78C7-0073472FE753}"/>
              </a:ext>
            </a:extLst>
          </p:cNvPr>
          <p:cNvSpPr>
            <a:spLocks noGrp="1"/>
          </p:cNvSpPr>
          <p:nvPr>
            <p:ph type="ftr" sz="quarter" idx="11"/>
          </p:nvPr>
        </p:nvSpPr>
        <p:spPr/>
        <p:txBody>
          <a:bodyPr/>
          <a:lstStyle/>
          <a:p>
            <a:r>
              <a:rPr lang="en-IN"/>
              <a:t>NATURAL LANGUAGE PROCESSING</a:t>
            </a:r>
          </a:p>
        </p:txBody>
      </p:sp>
      <p:sp>
        <p:nvSpPr>
          <p:cNvPr id="7" name="Slide Number Placeholder 6">
            <a:extLst>
              <a:ext uri="{FF2B5EF4-FFF2-40B4-BE49-F238E27FC236}">
                <a16:creationId xmlns:a16="http://schemas.microsoft.com/office/drawing/2014/main" id="{8624A688-6354-DCE4-0C74-926C20053519}"/>
              </a:ext>
            </a:extLst>
          </p:cNvPr>
          <p:cNvSpPr>
            <a:spLocks noGrp="1"/>
          </p:cNvSpPr>
          <p:nvPr>
            <p:ph type="sldNum" sz="quarter" idx="12"/>
          </p:nvPr>
        </p:nvSpPr>
        <p:spPr/>
        <p:txBody>
          <a:bodyPr/>
          <a:lstStyle/>
          <a:p>
            <a:fld id="{D2EAE6C1-D042-4101-9AF7-D2F4B6665364}" type="slidenum">
              <a:rPr lang="en-IN" smtClean="0"/>
              <a:t>‹#›</a:t>
            </a:fld>
            <a:endParaRPr lang="en-IN"/>
          </a:p>
        </p:txBody>
      </p:sp>
    </p:spTree>
    <p:extLst>
      <p:ext uri="{BB962C8B-B14F-4D97-AF65-F5344CB8AC3E}">
        <p14:creationId xmlns:p14="http://schemas.microsoft.com/office/powerpoint/2010/main" val="2204822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A9ACCE-5A1C-B192-4257-44B397193EB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00A646CD-5F0F-BD72-D494-361BFB17BF1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8DCFDB75-3232-3CB0-91F6-BA423F6A404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776F37B-72E4-DA48-5FEC-67B355159650}"/>
              </a:ext>
            </a:extLst>
          </p:cNvPr>
          <p:cNvSpPr>
            <a:spLocks noGrp="1"/>
          </p:cNvSpPr>
          <p:nvPr>
            <p:ph type="dt" sz="half" idx="10"/>
          </p:nvPr>
        </p:nvSpPr>
        <p:spPr/>
        <p:txBody>
          <a:bodyPr/>
          <a:lstStyle/>
          <a:p>
            <a:fld id="{D522511E-51D8-4A00-B390-48BC3A0A6EB8}" type="datetime1">
              <a:rPr lang="en-IN" smtClean="0"/>
              <a:t>03-06-2024</a:t>
            </a:fld>
            <a:endParaRPr lang="en-IN"/>
          </a:p>
        </p:txBody>
      </p:sp>
      <p:sp>
        <p:nvSpPr>
          <p:cNvPr id="6" name="Footer Placeholder 5">
            <a:extLst>
              <a:ext uri="{FF2B5EF4-FFF2-40B4-BE49-F238E27FC236}">
                <a16:creationId xmlns:a16="http://schemas.microsoft.com/office/drawing/2014/main" id="{0E023B12-E742-B425-B25E-59096F58EABE}"/>
              </a:ext>
            </a:extLst>
          </p:cNvPr>
          <p:cNvSpPr>
            <a:spLocks noGrp="1"/>
          </p:cNvSpPr>
          <p:nvPr>
            <p:ph type="ftr" sz="quarter" idx="11"/>
          </p:nvPr>
        </p:nvSpPr>
        <p:spPr/>
        <p:txBody>
          <a:bodyPr/>
          <a:lstStyle/>
          <a:p>
            <a:r>
              <a:rPr lang="en-IN"/>
              <a:t>NATURAL LANGUAGE PROCESSING</a:t>
            </a:r>
          </a:p>
        </p:txBody>
      </p:sp>
      <p:sp>
        <p:nvSpPr>
          <p:cNvPr id="7" name="Slide Number Placeholder 6">
            <a:extLst>
              <a:ext uri="{FF2B5EF4-FFF2-40B4-BE49-F238E27FC236}">
                <a16:creationId xmlns:a16="http://schemas.microsoft.com/office/drawing/2014/main" id="{8848084B-F9CB-527C-E54A-472BDF820AEF}"/>
              </a:ext>
            </a:extLst>
          </p:cNvPr>
          <p:cNvSpPr>
            <a:spLocks noGrp="1"/>
          </p:cNvSpPr>
          <p:nvPr>
            <p:ph type="sldNum" sz="quarter" idx="12"/>
          </p:nvPr>
        </p:nvSpPr>
        <p:spPr/>
        <p:txBody>
          <a:bodyPr/>
          <a:lstStyle/>
          <a:p>
            <a:fld id="{D2EAE6C1-D042-4101-9AF7-D2F4B6665364}" type="slidenum">
              <a:rPr lang="en-IN" smtClean="0"/>
              <a:t>‹#›</a:t>
            </a:fld>
            <a:endParaRPr lang="en-IN"/>
          </a:p>
        </p:txBody>
      </p:sp>
    </p:spTree>
    <p:extLst>
      <p:ext uri="{BB962C8B-B14F-4D97-AF65-F5344CB8AC3E}">
        <p14:creationId xmlns:p14="http://schemas.microsoft.com/office/powerpoint/2010/main" val="12578280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9DF21BC-AE34-BF51-C5A3-BB75010557F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8DDB76F0-9155-06E3-D5CF-435E89F35A6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32AD3EA-4244-4E43-593F-DB42D71F404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A8843B6-ACC8-462D-8464-A51C6AD99591}" type="datetime1">
              <a:rPr lang="en-IN" smtClean="0"/>
              <a:t>03-06-2024</a:t>
            </a:fld>
            <a:endParaRPr lang="en-IN"/>
          </a:p>
        </p:txBody>
      </p:sp>
      <p:sp>
        <p:nvSpPr>
          <p:cNvPr id="5" name="Footer Placeholder 4">
            <a:extLst>
              <a:ext uri="{FF2B5EF4-FFF2-40B4-BE49-F238E27FC236}">
                <a16:creationId xmlns:a16="http://schemas.microsoft.com/office/drawing/2014/main" id="{FE354FB7-99F5-A6A9-150B-472D121DD7E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a:t>NATURAL LANGUAGE PROCESSING</a:t>
            </a:r>
          </a:p>
        </p:txBody>
      </p:sp>
      <p:sp>
        <p:nvSpPr>
          <p:cNvPr id="6" name="Slide Number Placeholder 5">
            <a:extLst>
              <a:ext uri="{FF2B5EF4-FFF2-40B4-BE49-F238E27FC236}">
                <a16:creationId xmlns:a16="http://schemas.microsoft.com/office/drawing/2014/main" id="{0C5199CD-57D7-E855-5D8D-D0BA4F84586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2EAE6C1-D042-4101-9AF7-D2F4B6665364}" type="slidenum">
              <a:rPr lang="en-IN" smtClean="0"/>
              <a:t>‹#›</a:t>
            </a:fld>
            <a:endParaRPr lang="en-IN"/>
          </a:p>
        </p:txBody>
      </p:sp>
    </p:spTree>
    <p:extLst>
      <p:ext uri="{BB962C8B-B14F-4D97-AF65-F5344CB8AC3E}">
        <p14:creationId xmlns:p14="http://schemas.microsoft.com/office/powerpoint/2010/main" val="42743581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4.xml"/><Relationship Id="rId4" Type="http://schemas.openxmlformats.org/officeDocument/2006/relationships/image" Target="../media/image1.png"/></Relationships>
</file>

<file path=ppt/slides/_rels/slide3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4.xml"/><Relationship Id="rId4" Type="http://schemas.openxmlformats.org/officeDocument/2006/relationships/image" Target="../media/image1.png"/></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4.xml"/><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4.xml"/><Relationship Id="rId4" Type="http://schemas.openxmlformats.org/officeDocument/2006/relationships/image" Target="../media/image1.png"/></Relationships>
</file>

<file path=ppt/slides/_rels/slide4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4.xml"/><Relationship Id="rId4" Type="http://schemas.openxmlformats.org/officeDocument/2006/relationships/image" Target="../media/image1.png"/></Relationships>
</file>

<file path=ppt/slides/_rels/slide4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shiksha.com/online-courses/articles/introduction-to-natural-language-processing/" TargetMode="Externa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hyperlink" Target="https://web.stanford.edu/~jurafsky/slp3/ed3book.pdf" TargetMode="External"/><Relationship Id="rId2" Type="http://schemas.openxmlformats.org/officeDocument/2006/relationships/hyperlink" Target="https://web.stanford.edu/~jurafsky/NLPCourseraSlides.html" TargetMode="External"/><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hyperlink" Target="https://www.shiksha.com/online-courses/articles/pos-tagging-in-nlp/" TargetMode="External"/><Relationship Id="rId4" Type="http://schemas.openxmlformats.org/officeDocument/2006/relationships/hyperlink" Target="https://www.youtube.com/watch?v=808M7q8QX0E&amp;list=PLaZQkZp6WhWyvdiP49JG-rjyTPck_hvEu"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4B7CDC-8C44-2575-C5A9-CA610CAE3C55}"/>
              </a:ext>
            </a:extLst>
          </p:cNvPr>
          <p:cNvSpPr>
            <a:spLocks noGrp="1"/>
          </p:cNvSpPr>
          <p:nvPr>
            <p:ph type="ctrTitle"/>
          </p:nvPr>
        </p:nvSpPr>
        <p:spPr>
          <a:xfrm>
            <a:off x="0" y="1372324"/>
            <a:ext cx="12192000" cy="1326054"/>
          </a:xfrm>
        </p:spPr>
        <p:txBody>
          <a:bodyPr>
            <a:normAutofit fontScale="90000"/>
          </a:bodyPr>
          <a:lstStyle/>
          <a:p>
            <a:pPr>
              <a:lnSpc>
                <a:spcPct val="150000"/>
              </a:lnSpc>
            </a:pPr>
            <a:br>
              <a:rPr lang="en-IN" dirty="0">
                <a:solidFill>
                  <a:srgbClr val="FF0000"/>
                </a:solidFill>
                <a:latin typeface="Times New Roman" panose="02020603050405020304" pitchFamily="18" charset="0"/>
                <a:cs typeface="Times New Roman" panose="02020603050405020304" pitchFamily="18" charset="0"/>
              </a:rPr>
            </a:br>
            <a:r>
              <a:rPr lang="en-US" sz="5300" dirty="0">
                <a:solidFill>
                  <a:srgbClr val="FF0000"/>
                </a:solidFill>
                <a:latin typeface="Times New Roman" panose="02020603050405020304" pitchFamily="18" charset="0"/>
                <a:cs typeface="Times New Roman" panose="02020603050405020304" pitchFamily="18" charset="0"/>
              </a:rPr>
              <a:t>18CSE359T</a:t>
            </a:r>
            <a:r>
              <a:rPr lang="en-IN" sz="5300" dirty="0">
                <a:solidFill>
                  <a:srgbClr val="FF0000"/>
                </a:solidFill>
                <a:latin typeface="Times New Roman" panose="02020603050405020304" pitchFamily="18" charset="0"/>
                <a:cs typeface="Times New Roman" panose="02020603050405020304" pitchFamily="18" charset="0"/>
              </a:rPr>
              <a:t> – Natural Language Processing</a:t>
            </a:r>
            <a:br>
              <a:rPr lang="en-IN" dirty="0">
                <a:solidFill>
                  <a:srgbClr val="FF0000"/>
                </a:solidFill>
                <a:latin typeface="Times New Roman" panose="02020603050405020304" pitchFamily="18" charset="0"/>
                <a:cs typeface="Times New Roman" panose="02020603050405020304" pitchFamily="18" charset="0"/>
              </a:rPr>
            </a:br>
            <a:r>
              <a:rPr lang="en-IN" sz="2700" dirty="0">
                <a:solidFill>
                  <a:srgbClr val="0070C0"/>
                </a:solidFill>
                <a:latin typeface="Times New Roman" panose="02020603050405020304" pitchFamily="18" charset="0"/>
                <a:cs typeface="Times New Roman" panose="02020603050405020304" pitchFamily="18" charset="0"/>
              </a:rPr>
              <a:t>“</a:t>
            </a:r>
            <a:r>
              <a:rPr lang="en-US" sz="2700" dirty="0">
                <a:solidFill>
                  <a:srgbClr val="0070C0"/>
                </a:solidFill>
                <a:latin typeface="Times New Roman" panose="02020603050405020304" pitchFamily="18" charset="0"/>
                <a:cs typeface="Times New Roman" panose="02020603050405020304" pitchFamily="18" charset="0"/>
              </a:rPr>
              <a:t>Enabling Computers to Understand Natural Language like Humans</a:t>
            </a:r>
            <a:r>
              <a:rPr lang="en-IN" sz="2700" dirty="0">
                <a:solidFill>
                  <a:srgbClr val="0070C0"/>
                </a:solidFill>
                <a:latin typeface="Times New Roman" panose="02020603050405020304" pitchFamily="18" charset="0"/>
                <a:cs typeface="Times New Roman" panose="02020603050405020304" pitchFamily="18" charset="0"/>
              </a:rPr>
              <a:t>”</a:t>
            </a:r>
          </a:p>
        </p:txBody>
      </p:sp>
      <p:sp>
        <p:nvSpPr>
          <p:cNvPr id="3" name="Subtitle 2">
            <a:extLst>
              <a:ext uri="{FF2B5EF4-FFF2-40B4-BE49-F238E27FC236}">
                <a16:creationId xmlns:a16="http://schemas.microsoft.com/office/drawing/2014/main" id="{0D494B22-E672-FE3A-864B-56F90BADD107}"/>
              </a:ext>
            </a:extLst>
          </p:cNvPr>
          <p:cNvSpPr>
            <a:spLocks noGrp="1"/>
          </p:cNvSpPr>
          <p:nvPr>
            <p:ph type="subTitle" idx="1"/>
          </p:nvPr>
        </p:nvSpPr>
        <p:spPr>
          <a:xfrm>
            <a:off x="464426" y="3833967"/>
            <a:ext cx="11263147" cy="2575074"/>
          </a:xfrm>
        </p:spPr>
        <p:txBody>
          <a:bodyPr>
            <a:normAutofit/>
          </a:bodyPr>
          <a:lstStyle/>
          <a:p>
            <a:pPr>
              <a:lnSpc>
                <a:spcPct val="170000"/>
              </a:lnSpc>
            </a:pPr>
            <a:r>
              <a:rPr lang="en-IN" b="1" dirty="0">
                <a:latin typeface="Times New Roman" panose="02020603050405020304" pitchFamily="18" charset="0"/>
                <a:cs typeface="Times New Roman" panose="02020603050405020304" pitchFamily="18" charset="0"/>
              </a:rPr>
              <a:t>Department of Computational Intelligence</a:t>
            </a:r>
          </a:p>
          <a:p>
            <a:pPr>
              <a:lnSpc>
                <a:spcPct val="170000"/>
              </a:lnSpc>
            </a:pPr>
            <a:r>
              <a:rPr lang="en-IN" b="1" dirty="0">
                <a:latin typeface="Times New Roman" panose="02020603050405020304" pitchFamily="18" charset="0"/>
                <a:cs typeface="Times New Roman" panose="02020603050405020304" pitchFamily="18" charset="0"/>
              </a:rPr>
              <a:t>School of computing</a:t>
            </a:r>
          </a:p>
          <a:p>
            <a:pPr>
              <a:lnSpc>
                <a:spcPct val="170000"/>
              </a:lnSpc>
            </a:pPr>
            <a:r>
              <a:rPr lang="en-IN" b="1" dirty="0">
                <a:latin typeface="Times New Roman" panose="02020603050405020304" pitchFamily="18" charset="0"/>
                <a:cs typeface="Times New Roman" panose="02020603050405020304" pitchFamily="18" charset="0"/>
              </a:rPr>
              <a:t>SRM Institute of  Science and Technology</a:t>
            </a:r>
          </a:p>
          <a:p>
            <a:pPr algn="l">
              <a:lnSpc>
                <a:spcPct val="170000"/>
              </a:lnSpc>
            </a:pPr>
            <a:endParaRPr lang="en-IN" sz="1600" b="1" dirty="0">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B7708B2D-71F3-A1E6-EA34-942E3154979A}"/>
              </a:ext>
            </a:extLst>
          </p:cNvPr>
          <p:cNvSpPr/>
          <p:nvPr/>
        </p:nvSpPr>
        <p:spPr>
          <a:xfrm>
            <a:off x="44651" y="561839"/>
            <a:ext cx="12104637" cy="45719"/>
          </a:xfrm>
          <a:prstGeom prst="rect">
            <a:avLst/>
          </a:prstGeom>
          <a:solidFill>
            <a:srgbClr val="EED126"/>
          </a:solidFill>
          <a:ln>
            <a:solidFill>
              <a:srgbClr val="EED1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5" name="Rectangle 4">
            <a:extLst>
              <a:ext uri="{FF2B5EF4-FFF2-40B4-BE49-F238E27FC236}">
                <a16:creationId xmlns:a16="http://schemas.microsoft.com/office/drawing/2014/main" id="{5A0F3C9F-3966-096D-0EAC-3005E386DAC5}"/>
              </a:ext>
            </a:extLst>
          </p:cNvPr>
          <p:cNvSpPr/>
          <p:nvPr/>
        </p:nvSpPr>
        <p:spPr>
          <a:xfrm>
            <a:off x="44651" y="756786"/>
            <a:ext cx="12104637" cy="102956"/>
          </a:xfrm>
          <a:prstGeom prst="rect">
            <a:avLst/>
          </a:prstGeom>
          <a:ln>
            <a:noFill/>
          </a:ln>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a:p>
        </p:txBody>
      </p:sp>
      <p:pic>
        <p:nvPicPr>
          <p:cNvPr id="6" name="Picture 5">
            <a:extLst>
              <a:ext uri="{FF2B5EF4-FFF2-40B4-BE49-F238E27FC236}">
                <a16:creationId xmlns:a16="http://schemas.microsoft.com/office/drawing/2014/main" id="{AE484826-3BCD-5469-03B5-4F05BB16AF76}"/>
              </a:ext>
            </a:extLst>
          </p:cNvPr>
          <p:cNvPicPr>
            <a:picLocks noChangeAspect="1"/>
          </p:cNvPicPr>
          <p:nvPr/>
        </p:nvPicPr>
        <p:blipFill>
          <a:blip r:embed="rId2" cstate="print"/>
          <a:stretch>
            <a:fillRect/>
          </a:stretch>
        </p:blipFill>
        <p:spPr>
          <a:xfrm>
            <a:off x="4997652" y="236735"/>
            <a:ext cx="1613952" cy="706104"/>
          </a:xfrm>
          <a:prstGeom prst="rect">
            <a:avLst/>
          </a:prstGeom>
        </p:spPr>
      </p:pic>
      <p:sp>
        <p:nvSpPr>
          <p:cNvPr id="7" name="Date Placeholder 6">
            <a:extLst>
              <a:ext uri="{FF2B5EF4-FFF2-40B4-BE49-F238E27FC236}">
                <a16:creationId xmlns:a16="http://schemas.microsoft.com/office/drawing/2014/main" id="{72C7080F-BD2C-D548-1E74-5F4AE9667701}"/>
              </a:ext>
            </a:extLst>
          </p:cNvPr>
          <p:cNvSpPr>
            <a:spLocks noGrp="1"/>
          </p:cNvSpPr>
          <p:nvPr>
            <p:ph type="dt" sz="half" idx="10"/>
          </p:nvPr>
        </p:nvSpPr>
        <p:spPr/>
        <p:txBody>
          <a:bodyPr/>
          <a:lstStyle/>
          <a:p>
            <a:fld id="{23BEA8F9-2ECB-4058-8B6E-1BFCCAC38C61}" type="datetime1">
              <a:rPr lang="en-IN" smtClean="0"/>
              <a:t>03-06-2024</a:t>
            </a:fld>
            <a:endParaRPr lang="en-IN"/>
          </a:p>
        </p:txBody>
      </p:sp>
      <p:sp>
        <p:nvSpPr>
          <p:cNvPr id="8" name="Footer Placeholder 7">
            <a:extLst>
              <a:ext uri="{FF2B5EF4-FFF2-40B4-BE49-F238E27FC236}">
                <a16:creationId xmlns:a16="http://schemas.microsoft.com/office/drawing/2014/main" id="{9630CDAF-7887-E5DC-A3F1-70D7152C485F}"/>
              </a:ext>
            </a:extLst>
          </p:cNvPr>
          <p:cNvSpPr>
            <a:spLocks noGrp="1"/>
          </p:cNvSpPr>
          <p:nvPr>
            <p:ph type="ftr" sz="quarter" idx="11"/>
          </p:nvPr>
        </p:nvSpPr>
        <p:spPr/>
        <p:txBody>
          <a:bodyPr/>
          <a:lstStyle/>
          <a:p>
            <a:r>
              <a:rPr lang="en-IN"/>
              <a:t>NATURAL LANGUAGE PROCESSING</a:t>
            </a:r>
          </a:p>
        </p:txBody>
      </p:sp>
      <p:pic>
        <p:nvPicPr>
          <p:cNvPr id="13" name="Picture 12">
            <a:extLst>
              <a:ext uri="{FF2B5EF4-FFF2-40B4-BE49-F238E27FC236}">
                <a16:creationId xmlns:a16="http://schemas.microsoft.com/office/drawing/2014/main" id="{EEFFBE6A-5F9A-D4A8-4EC1-4C6B235E52A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1919" y="2913985"/>
            <a:ext cx="3216910" cy="2677251"/>
          </a:xfrm>
          <a:prstGeom prst="rect">
            <a:avLst/>
          </a:prstGeom>
          <a:noFill/>
          <a:ln>
            <a:noFill/>
          </a:ln>
        </p:spPr>
      </p:pic>
    </p:spTree>
    <p:extLst>
      <p:ext uri="{BB962C8B-B14F-4D97-AF65-F5344CB8AC3E}">
        <p14:creationId xmlns:p14="http://schemas.microsoft.com/office/powerpoint/2010/main" val="3329866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E54EE2-D937-7908-465A-D88C88BCC829}"/>
              </a:ext>
            </a:extLst>
          </p:cNvPr>
          <p:cNvSpPr>
            <a:spLocks noGrp="1"/>
          </p:cNvSpPr>
          <p:nvPr>
            <p:ph type="title"/>
          </p:nvPr>
        </p:nvSpPr>
        <p:spPr>
          <a:xfrm>
            <a:off x="838200" y="104868"/>
            <a:ext cx="10515600" cy="567204"/>
          </a:xfrm>
        </p:spPr>
        <p:txBody>
          <a:bodyPr>
            <a:normAutofit fontScale="90000"/>
          </a:bodyPr>
          <a:lstStyle/>
          <a:p>
            <a:pPr algn="ctr"/>
            <a:r>
              <a:rPr lang="en-US" altLang="en-US" sz="4000" b="1" i="1" dirty="0"/>
              <a:t>Need of NLP</a:t>
            </a:r>
            <a:endParaRPr lang="en-IN" sz="4000" b="1" dirty="0"/>
          </a:p>
        </p:txBody>
      </p:sp>
      <p:sp>
        <p:nvSpPr>
          <p:cNvPr id="3" name="Content Placeholder 2">
            <a:extLst>
              <a:ext uri="{FF2B5EF4-FFF2-40B4-BE49-F238E27FC236}">
                <a16:creationId xmlns:a16="http://schemas.microsoft.com/office/drawing/2014/main" id="{5B445BD2-0B47-4830-029A-B7136BA06AC6}"/>
              </a:ext>
            </a:extLst>
          </p:cNvPr>
          <p:cNvSpPr>
            <a:spLocks noGrp="1"/>
          </p:cNvSpPr>
          <p:nvPr>
            <p:ph idx="1"/>
          </p:nvPr>
        </p:nvSpPr>
        <p:spPr>
          <a:xfrm>
            <a:off x="37372" y="1743207"/>
            <a:ext cx="11591365" cy="5593977"/>
          </a:xfrm>
        </p:spPr>
        <p:txBody>
          <a:bodyPr>
            <a:normAutofit/>
          </a:bodyPr>
          <a:lstStyle/>
          <a:p>
            <a:pPr algn="just"/>
            <a:r>
              <a:rPr lang="en-US" sz="3200" b="1" i="0" dirty="0">
                <a:effectLst/>
                <a:latin typeface="Times New Roman" panose="02020603050405020304" pitchFamily="18" charset="0"/>
                <a:cs typeface="Times New Roman" panose="02020603050405020304" pitchFamily="18" charset="0"/>
              </a:rPr>
              <a:t>Processing text data </a:t>
            </a:r>
            <a:r>
              <a:rPr lang="en-US" sz="3200" b="0" i="0" dirty="0">
                <a:effectLst/>
                <a:latin typeface="Times New Roman" panose="02020603050405020304" pitchFamily="18" charset="0"/>
                <a:cs typeface="Times New Roman" panose="02020603050405020304" pitchFamily="18" charset="0"/>
              </a:rPr>
              <a:t>is an essential task as there is an abundance of text available everywhere.</a:t>
            </a:r>
          </a:p>
          <a:p>
            <a:pPr algn="just"/>
            <a:r>
              <a:rPr lang="en-US" sz="3200" b="0" i="0" dirty="0">
                <a:effectLst/>
                <a:latin typeface="Times New Roman" panose="02020603050405020304" pitchFamily="18" charset="0"/>
                <a:cs typeface="Times New Roman" panose="02020603050405020304" pitchFamily="18" charset="0"/>
              </a:rPr>
              <a:t>Text data can be found in various sources such as </a:t>
            </a:r>
            <a:r>
              <a:rPr lang="en-US" sz="3200" b="1" i="0" dirty="0">
                <a:effectLst/>
                <a:latin typeface="Times New Roman" panose="02020603050405020304" pitchFamily="18" charset="0"/>
                <a:cs typeface="Times New Roman" panose="02020603050405020304" pitchFamily="18" charset="0"/>
              </a:rPr>
              <a:t>books, websites, social media, news articles, research papers, emails, and more.</a:t>
            </a:r>
            <a:endParaRPr lang="en-US" sz="3200" b="0" i="0" dirty="0">
              <a:effectLst/>
              <a:latin typeface="Times New Roman" panose="02020603050405020304" pitchFamily="18" charset="0"/>
              <a:cs typeface="Times New Roman" panose="02020603050405020304" pitchFamily="18" charset="0"/>
            </a:endParaRPr>
          </a:p>
          <a:p>
            <a:pPr algn="just"/>
            <a:r>
              <a:rPr lang="en-US" sz="3200" b="0" i="0" dirty="0">
                <a:effectLst/>
                <a:latin typeface="Times New Roman" panose="02020603050405020304" pitchFamily="18" charset="0"/>
                <a:cs typeface="Times New Roman" panose="02020603050405020304" pitchFamily="18" charset="0"/>
              </a:rPr>
              <a:t>However, text data is often </a:t>
            </a:r>
            <a:r>
              <a:rPr lang="en-US" sz="3200" b="1" i="0" dirty="0">
                <a:effectLst/>
                <a:latin typeface="Times New Roman" panose="02020603050405020304" pitchFamily="18" charset="0"/>
                <a:cs typeface="Times New Roman" panose="02020603050405020304" pitchFamily="18" charset="0"/>
              </a:rPr>
              <a:t>unstructured</a:t>
            </a:r>
            <a:r>
              <a:rPr lang="en-US" sz="3200" b="0" i="0" dirty="0">
                <a:effectLst/>
                <a:latin typeface="Times New Roman" panose="02020603050405020304" pitchFamily="18" charset="0"/>
                <a:cs typeface="Times New Roman" panose="02020603050405020304" pitchFamily="18" charset="0"/>
              </a:rPr>
              <a:t>, meaning it lacks a predefined format or organization.</a:t>
            </a:r>
          </a:p>
          <a:p>
            <a:pPr algn="just"/>
            <a:r>
              <a:rPr lang="en-US" sz="3200" b="0" i="0" dirty="0">
                <a:effectLst/>
                <a:latin typeface="Times New Roman" panose="02020603050405020304" pitchFamily="18" charset="0"/>
                <a:cs typeface="Times New Roman" panose="02020603050405020304" pitchFamily="18" charset="0"/>
              </a:rPr>
              <a:t> To harness the valuable information contained within text data, it is necessary to </a:t>
            </a:r>
            <a:r>
              <a:rPr lang="en-US" sz="3200" b="1" i="0" dirty="0">
                <a:effectLst/>
                <a:latin typeface="Times New Roman" panose="02020603050405020304" pitchFamily="18" charset="0"/>
                <a:cs typeface="Times New Roman" panose="02020603050405020304" pitchFamily="18" charset="0"/>
              </a:rPr>
              <a:t>process and analyze </a:t>
            </a:r>
            <a:r>
              <a:rPr lang="en-US" sz="3200" b="0" i="0" dirty="0">
                <a:effectLst/>
                <a:latin typeface="Times New Roman" panose="02020603050405020304" pitchFamily="18" charset="0"/>
                <a:cs typeface="Times New Roman" panose="02020603050405020304" pitchFamily="18" charset="0"/>
              </a:rPr>
              <a:t>it effectively. </a:t>
            </a:r>
          </a:p>
        </p:txBody>
      </p:sp>
      <p:sp>
        <p:nvSpPr>
          <p:cNvPr id="4" name="Date Placeholder 3">
            <a:extLst>
              <a:ext uri="{FF2B5EF4-FFF2-40B4-BE49-F238E27FC236}">
                <a16:creationId xmlns:a16="http://schemas.microsoft.com/office/drawing/2014/main" id="{FFAAD00F-1EF4-866D-4920-B3B0AC04C3EE}"/>
              </a:ext>
            </a:extLst>
          </p:cNvPr>
          <p:cNvSpPr>
            <a:spLocks noGrp="1"/>
          </p:cNvSpPr>
          <p:nvPr>
            <p:ph type="dt" sz="half" idx="10"/>
          </p:nvPr>
        </p:nvSpPr>
        <p:spPr/>
        <p:txBody>
          <a:bodyPr/>
          <a:lstStyle/>
          <a:p>
            <a:fld id="{2FB7CE8E-3FF3-4F68-AB03-01471153101F}" type="datetime1">
              <a:rPr lang="en-IN" smtClean="0"/>
              <a:t>03-06-2024</a:t>
            </a:fld>
            <a:endParaRPr lang="en-IN"/>
          </a:p>
        </p:txBody>
      </p:sp>
      <p:sp>
        <p:nvSpPr>
          <p:cNvPr id="5" name="Footer Placeholder 4">
            <a:extLst>
              <a:ext uri="{FF2B5EF4-FFF2-40B4-BE49-F238E27FC236}">
                <a16:creationId xmlns:a16="http://schemas.microsoft.com/office/drawing/2014/main" id="{EB5BAFB7-867D-8F42-F747-87114D8C50B7}"/>
              </a:ext>
            </a:extLst>
          </p:cNvPr>
          <p:cNvSpPr>
            <a:spLocks noGrp="1"/>
          </p:cNvSpPr>
          <p:nvPr>
            <p:ph type="ftr" sz="quarter" idx="11"/>
          </p:nvPr>
        </p:nvSpPr>
        <p:spPr/>
        <p:txBody>
          <a:bodyPr/>
          <a:lstStyle/>
          <a:p>
            <a:r>
              <a:rPr lang="en-IN"/>
              <a:t>NATURAL LANGUAGE PROCESSING</a:t>
            </a:r>
          </a:p>
        </p:txBody>
      </p:sp>
      <p:sp>
        <p:nvSpPr>
          <p:cNvPr id="6" name="Rectangle 5">
            <a:extLst>
              <a:ext uri="{FF2B5EF4-FFF2-40B4-BE49-F238E27FC236}">
                <a16:creationId xmlns:a16="http://schemas.microsoft.com/office/drawing/2014/main" id="{8C16B885-2485-0485-760F-3613E62EAF8D}"/>
              </a:ext>
            </a:extLst>
          </p:cNvPr>
          <p:cNvSpPr/>
          <p:nvPr/>
        </p:nvSpPr>
        <p:spPr>
          <a:xfrm>
            <a:off x="87363" y="951979"/>
            <a:ext cx="12104637" cy="45719"/>
          </a:xfrm>
          <a:prstGeom prst="rect">
            <a:avLst/>
          </a:prstGeom>
          <a:solidFill>
            <a:srgbClr val="EED126"/>
          </a:solidFill>
          <a:ln>
            <a:solidFill>
              <a:srgbClr val="EED1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7" name="Rectangle 6">
            <a:extLst>
              <a:ext uri="{FF2B5EF4-FFF2-40B4-BE49-F238E27FC236}">
                <a16:creationId xmlns:a16="http://schemas.microsoft.com/office/drawing/2014/main" id="{5719A1AF-9CD7-FC84-C9BE-75B64141396A}"/>
              </a:ext>
            </a:extLst>
          </p:cNvPr>
          <p:cNvSpPr/>
          <p:nvPr/>
        </p:nvSpPr>
        <p:spPr>
          <a:xfrm>
            <a:off x="87363" y="1146926"/>
            <a:ext cx="12104637" cy="102956"/>
          </a:xfrm>
          <a:prstGeom prst="rect">
            <a:avLst/>
          </a:prstGeom>
          <a:ln>
            <a:noFill/>
          </a:ln>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a:p>
        </p:txBody>
      </p:sp>
      <p:pic>
        <p:nvPicPr>
          <p:cNvPr id="8" name="Picture 7">
            <a:extLst>
              <a:ext uri="{FF2B5EF4-FFF2-40B4-BE49-F238E27FC236}">
                <a16:creationId xmlns:a16="http://schemas.microsoft.com/office/drawing/2014/main" id="{1A4295D8-D401-F663-D4D8-C658D89ADEC9}"/>
              </a:ext>
            </a:extLst>
          </p:cNvPr>
          <p:cNvPicPr>
            <a:picLocks noChangeAspect="1"/>
          </p:cNvPicPr>
          <p:nvPr/>
        </p:nvPicPr>
        <p:blipFill>
          <a:blip r:embed="rId2" cstate="print"/>
          <a:stretch>
            <a:fillRect/>
          </a:stretch>
        </p:blipFill>
        <p:spPr>
          <a:xfrm>
            <a:off x="5040364" y="626875"/>
            <a:ext cx="1613952" cy="706104"/>
          </a:xfrm>
          <a:prstGeom prst="rect">
            <a:avLst/>
          </a:prstGeom>
        </p:spPr>
      </p:pic>
    </p:spTree>
    <p:extLst>
      <p:ext uri="{BB962C8B-B14F-4D97-AF65-F5344CB8AC3E}">
        <p14:creationId xmlns:p14="http://schemas.microsoft.com/office/powerpoint/2010/main" val="6294780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E54EE2-D937-7908-465A-D88C88BCC829}"/>
              </a:ext>
            </a:extLst>
          </p:cNvPr>
          <p:cNvSpPr>
            <a:spLocks noGrp="1"/>
          </p:cNvSpPr>
          <p:nvPr>
            <p:ph type="title"/>
          </p:nvPr>
        </p:nvSpPr>
        <p:spPr>
          <a:xfrm>
            <a:off x="838200" y="104868"/>
            <a:ext cx="10515600" cy="567204"/>
          </a:xfrm>
        </p:spPr>
        <p:txBody>
          <a:bodyPr>
            <a:normAutofit fontScale="90000"/>
          </a:bodyPr>
          <a:lstStyle/>
          <a:p>
            <a:pPr algn="ctr"/>
            <a:r>
              <a:rPr lang="en-US" altLang="en-US" sz="4000" b="1" i="1" dirty="0"/>
              <a:t>Need of NLP</a:t>
            </a:r>
            <a:endParaRPr lang="en-IN" sz="4000" b="1" dirty="0"/>
          </a:p>
        </p:txBody>
      </p:sp>
      <p:sp>
        <p:nvSpPr>
          <p:cNvPr id="3" name="Content Placeholder 2">
            <a:extLst>
              <a:ext uri="{FF2B5EF4-FFF2-40B4-BE49-F238E27FC236}">
                <a16:creationId xmlns:a16="http://schemas.microsoft.com/office/drawing/2014/main" id="{5B445BD2-0B47-4830-029A-B7136BA06AC6}"/>
              </a:ext>
            </a:extLst>
          </p:cNvPr>
          <p:cNvSpPr>
            <a:spLocks noGrp="1"/>
          </p:cNvSpPr>
          <p:nvPr>
            <p:ph idx="1"/>
          </p:nvPr>
        </p:nvSpPr>
        <p:spPr>
          <a:xfrm>
            <a:off x="394390" y="1760679"/>
            <a:ext cx="11591365" cy="5593977"/>
          </a:xfrm>
        </p:spPr>
        <p:txBody>
          <a:bodyPr>
            <a:normAutofit/>
          </a:bodyPr>
          <a:lstStyle/>
          <a:p>
            <a:pPr algn="just"/>
            <a:r>
              <a:rPr lang="en-US" sz="3200" b="0" i="0" dirty="0">
                <a:effectLst/>
                <a:latin typeface="Söhne"/>
              </a:rPr>
              <a:t>To extract insights, identify patterns, perform sentiment analysis, categorize documents, automate text generation, and enable information retrieval.</a:t>
            </a:r>
          </a:p>
          <a:p>
            <a:pPr algn="just"/>
            <a:r>
              <a:rPr lang="en-US" sz="3200" b="0" i="0" dirty="0">
                <a:effectLst/>
                <a:latin typeface="Söhne"/>
              </a:rPr>
              <a:t>By processing text data, </a:t>
            </a:r>
            <a:r>
              <a:rPr lang="en-US" sz="3200" b="1" i="0" dirty="0">
                <a:effectLst/>
                <a:latin typeface="Söhne"/>
              </a:rPr>
              <a:t>valuable knowledge can be derived</a:t>
            </a:r>
            <a:r>
              <a:rPr lang="en-US" sz="3200" b="0" i="0" dirty="0">
                <a:effectLst/>
                <a:latin typeface="Söhne"/>
              </a:rPr>
              <a:t>, enabling businesses, researchers, and individuals to make </a:t>
            </a:r>
            <a:r>
              <a:rPr lang="en-US" sz="3200" b="1" i="0" dirty="0">
                <a:effectLst/>
                <a:latin typeface="Söhne"/>
              </a:rPr>
              <a:t>informed decisions, gain insights, improve customer experiences, develop intelligent systems, and drive innovation across various industries</a:t>
            </a:r>
            <a:r>
              <a:rPr lang="en-US" sz="3200" b="0" i="0" dirty="0">
                <a:effectLst/>
                <a:latin typeface="Söhne"/>
              </a:rPr>
              <a:t>.</a:t>
            </a:r>
          </a:p>
        </p:txBody>
      </p:sp>
      <p:sp>
        <p:nvSpPr>
          <p:cNvPr id="4" name="Date Placeholder 3">
            <a:extLst>
              <a:ext uri="{FF2B5EF4-FFF2-40B4-BE49-F238E27FC236}">
                <a16:creationId xmlns:a16="http://schemas.microsoft.com/office/drawing/2014/main" id="{59880E1A-EC89-8523-2A46-3BC89FC5BF34}"/>
              </a:ext>
            </a:extLst>
          </p:cNvPr>
          <p:cNvSpPr>
            <a:spLocks noGrp="1"/>
          </p:cNvSpPr>
          <p:nvPr>
            <p:ph type="dt" sz="half" idx="10"/>
          </p:nvPr>
        </p:nvSpPr>
        <p:spPr/>
        <p:txBody>
          <a:bodyPr/>
          <a:lstStyle/>
          <a:p>
            <a:fld id="{7EAB41DC-08C5-4213-BD87-9E0E5F2E92DF}" type="datetime1">
              <a:rPr lang="en-IN" smtClean="0"/>
              <a:t>03-06-2024</a:t>
            </a:fld>
            <a:endParaRPr lang="en-IN"/>
          </a:p>
        </p:txBody>
      </p:sp>
      <p:sp>
        <p:nvSpPr>
          <p:cNvPr id="5" name="Footer Placeholder 4">
            <a:extLst>
              <a:ext uri="{FF2B5EF4-FFF2-40B4-BE49-F238E27FC236}">
                <a16:creationId xmlns:a16="http://schemas.microsoft.com/office/drawing/2014/main" id="{4C11A1C7-A691-0C95-DE91-D99AD49F114A}"/>
              </a:ext>
            </a:extLst>
          </p:cNvPr>
          <p:cNvSpPr>
            <a:spLocks noGrp="1"/>
          </p:cNvSpPr>
          <p:nvPr>
            <p:ph type="ftr" sz="quarter" idx="11"/>
          </p:nvPr>
        </p:nvSpPr>
        <p:spPr/>
        <p:txBody>
          <a:bodyPr/>
          <a:lstStyle/>
          <a:p>
            <a:r>
              <a:rPr lang="en-IN"/>
              <a:t>NATURAL LANGUAGE PROCESSING</a:t>
            </a:r>
          </a:p>
        </p:txBody>
      </p:sp>
      <p:sp>
        <p:nvSpPr>
          <p:cNvPr id="6" name="Rectangle 5">
            <a:extLst>
              <a:ext uri="{FF2B5EF4-FFF2-40B4-BE49-F238E27FC236}">
                <a16:creationId xmlns:a16="http://schemas.microsoft.com/office/drawing/2014/main" id="{53E36287-6123-DAE5-1B69-EA25004ECF16}"/>
              </a:ext>
            </a:extLst>
          </p:cNvPr>
          <p:cNvSpPr/>
          <p:nvPr/>
        </p:nvSpPr>
        <p:spPr>
          <a:xfrm>
            <a:off x="87363" y="863323"/>
            <a:ext cx="12104637" cy="45719"/>
          </a:xfrm>
          <a:prstGeom prst="rect">
            <a:avLst/>
          </a:prstGeom>
          <a:solidFill>
            <a:srgbClr val="EED126"/>
          </a:solidFill>
          <a:ln>
            <a:solidFill>
              <a:srgbClr val="EED1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7" name="Rectangle 6">
            <a:extLst>
              <a:ext uri="{FF2B5EF4-FFF2-40B4-BE49-F238E27FC236}">
                <a16:creationId xmlns:a16="http://schemas.microsoft.com/office/drawing/2014/main" id="{4012D644-8861-E8CF-93E9-4E71042D0E33}"/>
              </a:ext>
            </a:extLst>
          </p:cNvPr>
          <p:cNvSpPr/>
          <p:nvPr/>
        </p:nvSpPr>
        <p:spPr>
          <a:xfrm>
            <a:off x="87363" y="1122337"/>
            <a:ext cx="12104637" cy="102956"/>
          </a:xfrm>
          <a:prstGeom prst="rect">
            <a:avLst/>
          </a:prstGeom>
          <a:ln>
            <a:noFill/>
          </a:ln>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a:p>
        </p:txBody>
      </p:sp>
      <p:pic>
        <p:nvPicPr>
          <p:cNvPr id="8" name="Picture 7">
            <a:extLst>
              <a:ext uri="{FF2B5EF4-FFF2-40B4-BE49-F238E27FC236}">
                <a16:creationId xmlns:a16="http://schemas.microsoft.com/office/drawing/2014/main" id="{4E1BD7E7-2593-2F10-70FE-EA5202B0C9FF}"/>
              </a:ext>
            </a:extLst>
          </p:cNvPr>
          <p:cNvPicPr>
            <a:picLocks noChangeAspect="1"/>
          </p:cNvPicPr>
          <p:nvPr/>
        </p:nvPicPr>
        <p:blipFill>
          <a:blip r:embed="rId2" cstate="print"/>
          <a:stretch>
            <a:fillRect/>
          </a:stretch>
        </p:blipFill>
        <p:spPr>
          <a:xfrm>
            <a:off x="5040364" y="602286"/>
            <a:ext cx="1613952" cy="706104"/>
          </a:xfrm>
          <a:prstGeom prst="rect">
            <a:avLst/>
          </a:prstGeom>
        </p:spPr>
      </p:pic>
    </p:spTree>
    <p:extLst>
      <p:ext uri="{BB962C8B-B14F-4D97-AF65-F5344CB8AC3E}">
        <p14:creationId xmlns:p14="http://schemas.microsoft.com/office/powerpoint/2010/main" val="12807117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oter Placeholder 4">
            <a:extLst>
              <a:ext uri="{FF2B5EF4-FFF2-40B4-BE49-F238E27FC236}">
                <a16:creationId xmlns:a16="http://schemas.microsoft.com/office/drawing/2014/main" id="{2FD4BEF8-6609-7F4A-D664-D362DB434B26}"/>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2400">
                <a:solidFill>
                  <a:schemeClr val="tx1"/>
                </a:solidFill>
                <a:latin typeface="Times New Roman" panose="02020603050405020304" pitchFamily="18" charset="0"/>
              </a:defRPr>
            </a:lvl1pPr>
            <a:lvl2pPr marL="742950" indent="-285750">
              <a:spcBef>
                <a:spcPct val="20000"/>
              </a:spcBef>
              <a:buChar char="–"/>
              <a:defRPr>
                <a:solidFill>
                  <a:schemeClr val="tx1"/>
                </a:solidFill>
                <a:latin typeface="Times New Roman" panose="02020603050405020304" pitchFamily="18" charset="0"/>
              </a:defRPr>
            </a:lvl2pPr>
            <a:lvl3pPr marL="1143000" indent="-228600">
              <a:spcBef>
                <a:spcPct val="20000"/>
              </a:spcBef>
              <a:buChar char="•"/>
              <a:defRPr sz="1600">
                <a:solidFill>
                  <a:schemeClr val="tx1"/>
                </a:solidFill>
                <a:latin typeface="Times New Roman" panose="02020603050405020304" pitchFamily="18" charset="0"/>
              </a:defRPr>
            </a:lvl3pPr>
            <a:lvl4pPr marL="1600200" indent="-228600">
              <a:spcBef>
                <a:spcPct val="20000"/>
              </a:spcBef>
              <a:buChar char="–"/>
              <a:defRPr sz="1400">
                <a:solidFill>
                  <a:schemeClr val="tx1"/>
                </a:solidFill>
                <a:latin typeface="Times New Roman" panose="02020603050405020304" pitchFamily="18" charset="0"/>
              </a:defRPr>
            </a:lvl4pPr>
            <a:lvl5pPr marL="2057400" indent="-228600">
              <a:spcBef>
                <a:spcPct val="20000"/>
              </a:spcBef>
              <a:buChar char="»"/>
              <a:defRPr sz="12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defRPr>
            </a:lvl9pPr>
          </a:lstStyle>
          <a:p>
            <a:pPr>
              <a:spcBef>
                <a:spcPct val="0"/>
              </a:spcBef>
              <a:buFontTx/>
              <a:buNone/>
            </a:pPr>
            <a:r>
              <a:rPr lang="en-US" altLang="en-US" sz="800"/>
              <a:t>NATURAL LANGUAGE PROCESSING</a:t>
            </a:r>
          </a:p>
        </p:txBody>
      </p:sp>
      <p:sp>
        <p:nvSpPr>
          <p:cNvPr id="4100" name="Rectangle 2">
            <a:extLst>
              <a:ext uri="{FF2B5EF4-FFF2-40B4-BE49-F238E27FC236}">
                <a16:creationId xmlns:a16="http://schemas.microsoft.com/office/drawing/2014/main" id="{973D77C4-D902-46DA-A259-CC20F1F618CD}"/>
              </a:ext>
            </a:extLst>
          </p:cNvPr>
          <p:cNvSpPr>
            <a:spLocks noGrp="1" noChangeArrowheads="1"/>
          </p:cNvSpPr>
          <p:nvPr>
            <p:ph type="title"/>
          </p:nvPr>
        </p:nvSpPr>
        <p:spPr>
          <a:xfrm>
            <a:off x="838200" y="136525"/>
            <a:ext cx="10515600" cy="558240"/>
          </a:xfrm>
        </p:spPr>
        <p:txBody>
          <a:bodyPr>
            <a:normAutofit fontScale="90000"/>
          </a:bodyPr>
          <a:lstStyle/>
          <a:p>
            <a:pPr algn="ctr"/>
            <a:r>
              <a:rPr lang="en-US" altLang="en-US" b="1" i="1" dirty="0"/>
              <a:t>Use of NLP</a:t>
            </a:r>
          </a:p>
        </p:txBody>
      </p:sp>
      <p:sp>
        <p:nvSpPr>
          <p:cNvPr id="4101" name="Rectangle 3">
            <a:extLst>
              <a:ext uri="{FF2B5EF4-FFF2-40B4-BE49-F238E27FC236}">
                <a16:creationId xmlns:a16="http://schemas.microsoft.com/office/drawing/2014/main" id="{E65B8D07-336E-4A44-AD37-C9EA2C5FEBC1}"/>
              </a:ext>
            </a:extLst>
          </p:cNvPr>
          <p:cNvSpPr>
            <a:spLocks noGrp="1" noChangeArrowheads="1"/>
          </p:cNvSpPr>
          <p:nvPr>
            <p:ph type="body" idx="1"/>
          </p:nvPr>
        </p:nvSpPr>
        <p:spPr>
          <a:xfrm>
            <a:off x="106263" y="1427084"/>
            <a:ext cx="11716871" cy="5294391"/>
          </a:xfrm>
        </p:spPr>
        <p:txBody>
          <a:bodyPr>
            <a:normAutofit/>
          </a:bodyPr>
          <a:lstStyle/>
          <a:p>
            <a:pPr algn="just">
              <a:buFont typeface="+mj-lt"/>
              <a:buAutoNum type="arabicPeriod"/>
            </a:pPr>
            <a:r>
              <a:rPr lang="en-US" sz="2000" b="1" dirty="0">
                <a:solidFill>
                  <a:srgbClr val="292929"/>
                </a:solidFill>
                <a:latin typeface="Times New Roman" panose="02020603050405020304" pitchFamily="18" charset="0"/>
                <a:cs typeface="Times New Roman" panose="02020603050405020304" pitchFamily="18" charset="0"/>
              </a:rPr>
              <a:t>User-Friendly Interfaces: </a:t>
            </a:r>
            <a:r>
              <a:rPr lang="en-US" sz="2000" dirty="0">
                <a:solidFill>
                  <a:srgbClr val="292929"/>
                </a:solidFill>
                <a:latin typeface="Times New Roman" panose="02020603050405020304" pitchFamily="18" charset="0"/>
                <a:cs typeface="Times New Roman" panose="02020603050405020304" pitchFamily="18" charset="0"/>
              </a:rPr>
              <a:t>NLP allows for intuitive and user-friendly interfaces using natural language, </a:t>
            </a:r>
            <a:r>
              <a:rPr lang="en-US" sz="2000" i="1" dirty="0">
                <a:solidFill>
                  <a:srgbClr val="292929"/>
                </a:solidFill>
                <a:latin typeface="Times New Roman" panose="02020603050405020304" pitchFamily="18" charset="0"/>
                <a:cs typeface="Times New Roman" panose="02020603050405020304" pitchFamily="18" charset="0"/>
              </a:rPr>
              <a:t>reducing the need for complex programming syntax</a:t>
            </a:r>
            <a:r>
              <a:rPr lang="en-US" sz="2000" dirty="0">
                <a:solidFill>
                  <a:srgbClr val="292929"/>
                </a:solidFill>
                <a:latin typeface="Times New Roman" panose="02020603050405020304" pitchFamily="18" charset="0"/>
                <a:cs typeface="Times New Roman" panose="02020603050405020304" pitchFamily="18" charset="0"/>
              </a:rPr>
              <a:t>.</a:t>
            </a:r>
          </a:p>
          <a:p>
            <a:pPr algn="just">
              <a:buFont typeface="+mj-lt"/>
              <a:buAutoNum type="arabicPeriod"/>
            </a:pPr>
            <a:r>
              <a:rPr lang="en-US" sz="2000" b="1" dirty="0">
                <a:solidFill>
                  <a:srgbClr val="292929"/>
                </a:solidFill>
                <a:latin typeface="Times New Roman" panose="02020603050405020304" pitchFamily="18" charset="0"/>
                <a:cs typeface="Times New Roman" panose="02020603050405020304" pitchFamily="18" charset="0"/>
              </a:rPr>
              <a:t>Accessibility and Inclusivity: </a:t>
            </a:r>
            <a:r>
              <a:rPr lang="en-US" sz="2000" dirty="0">
                <a:solidFill>
                  <a:srgbClr val="292929"/>
                </a:solidFill>
                <a:latin typeface="Times New Roman" panose="02020603050405020304" pitchFamily="18" charset="0"/>
                <a:cs typeface="Times New Roman" panose="02020603050405020304" pitchFamily="18" charset="0"/>
              </a:rPr>
              <a:t>NLP makes technology accessible to a wider audience, including those with </a:t>
            </a:r>
            <a:r>
              <a:rPr lang="en-US" sz="2000" i="1" dirty="0">
                <a:solidFill>
                  <a:srgbClr val="292929"/>
                </a:solidFill>
                <a:latin typeface="Times New Roman" panose="02020603050405020304" pitchFamily="18" charset="0"/>
                <a:cs typeface="Times New Roman" panose="02020603050405020304" pitchFamily="18" charset="0"/>
              </a:rPr>
              <a:t>limited technical expertise or disabilities</a:t>
            </a:r>
            <a:r>
              <a:rPr lang="en-US" sz="2000" dirty="0">
                <a:solidFill>
                  <a:srgbClr val="292929"/>
                </a:solidFill>
                <a:latin typeface="Times New Roman" panose="02020603050405020304" pitchFamily="18" charset="0"/>
                <a:cs typeface="Times New Roman" panose="02020603050405020304" pitchFamily="18" charset="0"/>
              </a:rPr>
              <a:t>.</a:t>
            </a:r>
          </a:p>
          <a:p>
            <a:pPr algn="just">
              <a:buFont typeface="+mj-lt"/>
              <a:buAutoNum type="arabicPeriod"/>
            </a:pPr>
            <a:r>
              <a:rPr lang="en-US" sz="2000" b="1" dirty="0">
                <a:solidFill>
                  <a:srgbClr val="292929"/>
                </a:solidFill>
                <a:latin typeface="Times New Roman" panose="02020603050405020304" pitchFamily="18" charset="0"/>
                <a:cs typeface="Times New Roman" panose="02020603050405020304" pitchFamily="18" charset="0"/>
              </a:rPr>
              <a:t>Conversational Systems: </a:t>
            </a:r>
            <a:r>
              <a:rPr lang="en-US" sz="2000" dirty="0">
                <a:solidFill>
                  <a:srgbClr val="292929"/>
                </a:solidFill>
                <a:latin typeface="Times New Roman" panose="02020603050405020304" pitchFamily="18" charset="0"/>
                <a:cs typeface="Times New Roman" panose="02020603050405020304" pitchFamily="18" charset="0"/>
              </a:rPr>
              <a:t>NLP enables the development of conversational agents, </a:t>
            </a:r>
            <a:r>
              <a:rPr lang="en-US" sz="2000" i="1" dirty="0">
                <a:solidFill>
                  <a:srgbClr val="292929"/>
                </a:solidFill>
                <a:latin typeface="Times New Roman" panose="02020603050405020304" pitchFamily="18" charset="0"/>
                <a:cs typeface="Times New Roman" panose="02020603050405020304" pitchFamily="18" charset="0"/>
              </a:rPr>
              <a:t>enhancing user interaction and system efficiency</a:t>
            </a:r>
            <a:r>
              <a:rPr lang="en-US" sz="2000" dirty="0">
                <a:solidFill>
                  <a:srgbClr val="292929"/>
                </a:solidFill>
                <a:latin typeface="Times New Roman" panose="02020603050405020304" pitchFamily="18" charset="0"/>
                <a:cs typeface="Times New Roman" panose="02020603050405020304" pitchFamily="18" charset="0"/>
              </a:rPr>
              <a:t>.</a:t>
            </a:r>
          </a:p>
          <a:p>
            <a:pPr algn="just">
              <a:buFont typeface="+mj-lt"/>
              <a:buAutoNum type="arabicPeriod"/>
            </a:pPr>
            <a:r>
              <a:rPr lang="en-US" sz="2000" b="1" dirty="0">
                <a:solidFill>
                  <a:srgbClr val="292929"/>
                </a:solidFill>
                <a:latin typeface="Times New Roman" panose="02020603050405020304" pitchFamily="18" charset="0"/>
                <a:cs typeface="Times New Roman" panose="02020603050405020304" pitchFamily="18" charset="0"/>
              </a:rPr>
              <a:t>Data Extraction and Analysis: </a:t>
            </a:r>
            <a:r>
              <a:rPr lang="en-US" sz="2000" dirty="0">
                <a:solidFill>
                  <a:srgbClr val="292929"/>
                </a:solidFill>
                <a:latin typeface="Times New Roman" panose="02020603050405020304" pitchFamily="18" charset="0"/>
                <a:cs typeface="Times New Roman" panose="02020603050405020304" pitchFamily="18" charset="0"/>
              </a:rPr>
              <a:t>NLP extracts insights from unstructured text data, enabling sentiment analysis, information retrieval, and text summarization.</a:t>
            </a:r>
          </a:p>
          <a:p>
            <a:pPr algn="just">
              <a:buFont typeface="+mj-lt"/>
              <a:buAutoNum type="arabicPeriod"/>
            </a:pPr>
            <a:r>
              <a:rPr lang="en-US" sz="2000" b="1" dirty="0">
                <a:solidFill>
                  <a:srgbClr val="292929"/>
                </a:solidFill>
                <a:latin typeface="Times New Roman" panose="02020603050405020304" pitchFamily="18" charset="0"/>
                <a:cs typeface="Times New Roman" panose="02020603050405020304" pitchFamily="18" charset="0"/>
              </a:rPr>
              <a:t>Voice-based Interaction:</a:t>
            </a:r>
            <a:r>
              <a:rPr lang="en-US" sz="2000" dirty="0">
                <a:solidFill>
                  <a:srgbClr val="292929"/>
                </a:solidFill>
                <a:latin typeface="Times New Roman" panose="02020603050405020304" pitchFamily="18" charset="0"/>
                <a:cs typeface="Times New Roman" panose="02020603050405020304" pitchFamily="18" charset="0"/>
              </a:rPr>
              <a:t> NLP powers voice assistants and speech recognition systems for hands-free and natural interaction.</a:t>
            </a:r>
          </a:p>
          <a:p>
            <a:pPr algn="just">
              <a:buFont typeface="+mj-lt"/>
              <a:buAutoNum type="arabicPeriod"/>
            </a:pPr>
            <a:r>
              <a:rPr lang="en-US" sz="2000" b="1" dirty="0">
                <a:solidFill>
                  <a:srgbClr val="292929"/>
                </a:solidFill>
                <a:latin typeface="Times New Roman" panose="02020603050405020304" pitchFamily="18" charset="0"/>
                <a:cs typeface="Times New Roman" panose="02020603050405020304" pitchFamily="18" charset="0"/>
              </a:rPr>
              <a:t>Human-Machine Collaboration: </a:t>
            </a:r>
            <a:r>
              <a:rPr lang="en-US" sz="2000" dirty="0">
                <a:solidFill>
                  <a:srgbClr val="292929"/>
                </a:solidFill>
                <a:latin typeface="Times New Roman" panose="02020603050405020304" pitchFamily="18" charset="0"/>
                <a:cs typeface="Times New Roman" panose="02020603050405020304" pitchFamily="18" charset="0"/>
              </a:rPr>
              <a:t>NLP enables seamless communication and collaboration between humans and machines.</a:t>
            </a:r>
          </a:p>
          <a:p>
            <a:pPr algn="just">
              <a:buFont typeface="+mj-lt"/>
              <a:buAutoNum type="arabicPeriod"/>
            </a:pPr>
            <a:r>
              <a:rPr lang="en-US" sz="2000" b="1" dirty="0">
                <a:solidFill>
                  <a:srgbClr val="292929"/>
                </a:solidFill>
                <a:latin typeface="Times New Roman" panose="02020603050405020304" pitchFamily="18" charset="0"/>
                <a:cs typeface="Times New Roman" panose="02020603050405020304" pitchFamily="18" charset="0"/>
              </a:rPr>
              <a:t>Natural Language Understanding: </a:t>
            </a:r>
            <a:r>
              <a:rPr lang="en-US" sz="2000" dirty="0">
                <a:solidFill>
                  <a:srgbClr val="292929"/>
                </a:solidFill>
                <a:latin typeface="Times New Roman" panose="02020603050405020304" pitchFamily="18" charset="0"/>
                <a:cs typeface="Times New Roman" panose="02020603050405020304" pitchFamily="18" charset="0"/>
              </a:rPr>
              <a:t>NLP allows machines to comprehend context, semantics, and intent, enabling advanced applications and personalized experiences.</a:t>
            </a:r>
          </a:p>
        </p:txBody>
      </p:sp>
      <p:sp>
        <p:nvSpPr>
          <p:cNvPr id="2" name="Date Placeholder 1">
            <a:extLst>
              <a:ext uri="{FF2B5EF4-FFF2-40B4-BE49-F238E27FC236}">
                <a16:creationId xmlns:a16="http://schemas.microsoft.com/office/drawing/2014/main" id="{359CF89D-FD33-98B7-FD0D-198595E0EABA}"/>
              </a:ext>
            </a:extLst>
          </p:cNvPr>
          <p:cNvSpPr>
            <a:spLocks noGrp="1"/>
          </p:cNvSpPr>
          <p:nvPr>
            <p:ph type="dt" sz="half" idx="10"/>
          </p:nvPr>
        </p:nvSpPr>
        <p:spPr/>
        <p:txBody>
          <a:bodyPr/>
          <a:lstStyle/>
          <a:p>
            <a:fld id="{1D25EBFD-09FA-4D47-871B-F79B9A0E76EA}" type="datetime1">
              <a:rPr lang="en-IN" smtClean="0"/>
              <a:t>03-06-2024</a:t>
            </a:fld>
            <a:endParaRPr lang="en-IN"/>
          </a:p>
        </p:txBody>
      </p:sp>
      <p:sp>
        <p:nvSpPr>
          <p:cNvPr id="3" name="Rectangle 2">
            <a:extLst>
              <a:ext uri="{FF2B5EF4-FFF2-40B4-BE49-F238E27FC236}">
                <a16:creationId xmlns:a16="http://schemas.microsoft.com/office/drawing/2014/main" id="{4714101E-04A0-F2FE-2653-CDD7DC3BE601}"/>
              </a:ext>
            </a:extLst>
          </p:cNvPr>
          <p:cNvSpPr/>
          <p:nvPr/>
        </p:nvSpPr>
        <p:spPr>
          <a:xfrm>
            <a:off x="161135" y="928763"/>
            <a:ext cx="12104637" cy="45719"/>
          </a:xfrm>
          <a:prstGeom prst="rect">
            <a:avLst/>
          </a:prstGeom>
          <a:solidFill>
            <a:srgbClr val="EED126"/>
          </a:solidFill>
          <a:ln>
            <a:solidFill>
              <a:srgbClr val="EED1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 name="Rectangle 3">
            <a:extLst>
              <a:ext uri="{FF2B5EF4-FFF2-40B4-BE49-F238E27FC236}">
                <a16:creationId xmlns:a16="http://schemas.microsoft.com/office/drawing/2014/main" id="{A6E74B53-E329-347A-4D0C-E7011DDE49B8}"/>
              </a:ext>
            </a:extLst>
          </p:cNvPr>
          <p:cNvSpPr/>
          <p:nvPr/>
        </p:nvSpPr>
        <p:spPr>
          <a:xfrm>
            <a:off x="161135" y="1123710"/>
            <a:ext cx="12104637" cy="102956"/>
          </a:xfrm>
          <a:prstGeom prst="rect">
            <a:avLst/>
          </a:prstGeom>
          <a:ln>
            <a:noFill/>
          </a:ln>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a:p>
        </p:txBody>
      </p:sp>
      <p:pic>
        <p:nvPicPr>
          <p:cNvPr id="5" name="Picture 4">
            <a:extLst>
              <a:ext uri="{FF2B5EF4-FFF2-40B4-BE49-F238E27FC236}">
                <a16:creationId xmlns:a16="http://schemas.microsoft.com/office/drawing/2014/main" id="{14FB4A08-DCA4-1169-2B58-60FB42D5C609}"/>
              </a:ext>
            </a:extLst>
          </p:cNvPr>
          <p:cNvPicPr>
            <a:picLocks noChangeAspect="1"/>
          </p:cNvPicPr>
          <p:nvPr/>
        </p:nvPicPr>
        <p:blipFill>
          <a:blip r:embed="rId3" cstate="print"/>
          <a:stretch>
            <a:fillRect/>
          </a:stretch>
        </p:blipFill>
        <p:spPr>
          <a:xfrm>
            <a:off x="5114136" y="603659"/>
            <a:ext cx="1613952" cy="706104"/>
          </a:xfrm>
          <a:prstGeom prst="rect">
            <a:avLst/>
          </a:prstGeom>
        </p:spPr>
      </p:pic>
    </p:spTree>
    <p:extLst>
      <p:ext uri="{BB962C8B-B14F-4D97-AF65-F5344CB8AC3E}">
        <p14:creationId xmlns:p14="http://schemas.microsoft.com/office/powerpoint/2010/main" val="29899154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oter Placeholder 4">
            <a:extLst>
              <a:ext uri="{FF2B5EF4-FFF2-40B4-BE49-F238E27FC236}">
                <a16:creationId xmlns:a16="http://schemas.microsoft.com/office/drawing/2014/main" id="{2FD4BEF8-6609-7F4A-D664-D362DB434B26}"/>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2400">
                <a:solidFill>
                  <a:schemeClr val="tx1"/>
                </a:solidFill>
                <a:latin typeface="Times New Roman" panose="02020603050405020304" pitchFamily="18" charset="0"/>
              </a:defRPr>
            </a:lvl1pPr>
            <a:lvl2pPr marL="742950" indent="-285750">
              <a:spcBef>
                <a:spcPct val="20000"/>
              </a:spcBef>
              <a:buChar char="–"/>
              <a:defRPr>
                <a:solidFill>
                  <a:schemeClr val="tx1"/>
                </a:solidFill>
                <a:latin typeface="Times New Roman" panose="02020603050405020304" pitchFamily="18" charset="0"/>
              </a:defRPr>
            </a:lvl2pPr>
            <a:lvl3pPr marL="1143000" indent="-228600">
              <a:spcBef>
                <a:spcPct val="20000"/>
              </a:spcBef>
              <a:buChar char="•"/>
              <a:defRPr sz="1600">
                <a:solidFill>
                  <a:schemeClr val="tx1"/>
                </a:solidFill>
                <a:latin typeface="Times New Roman" panose="02020603050405020304" pitchFamily="18" charset="0"/>
              </a:defRPr>
            </a:lvl3pPr>
            <a:lvl4pPr marL="1600200" indent="-228600">
              <a:spcBef>
                <a:spcPct val="20000"/>
              </a:spcBef>
              <a:buChar char="–"/>
              <a:defRPr sz="1400">
                <a:solidFill>
                  <a:schemeClr val="tx1"/>
                </a:solidFill>
                <a:latin typeface="Times New Roman" panose="02020603050405020304" pitchFamily="18" charset="0"/>
              </a:defRPr>
            </a:lvl4pPr>
            <a:lvl5pPr marL="2057400" indent="-228600">
              <a:spcBef>
                <a:spcPct val="20000"/>
              </a:spcBef>
              <a:buChar char="»"/>
              <a:defRPr sz="12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defRPr>
            </a:lvl9pPr>
          </a:lstStyle>
          <a:p>
            <a:pPr>
              <a:spcBef>
                <a:spcPct val="0"/>
              </a:spcBef>
              <a:buFontTx/>
              <a:buNone/>
            </a:pPr>
            <a:r>
              <a:rPr lang="en-US" altLang="en-US" sz="800"/>
              <a:t>NATURAL LANGUAGE PROCESSING</a:t>
            </a:r>
          </a:p>
        </p:txBody>
      </p:sp>
      <p:sp>
        <p:nvSpPr>
          <p:cNvPr id="4100" name="Rectangle 2">
            <a:extLst>
              <a:ext uri="{FF2B5EF4-FFF2-40B4-BE49-F238E27FC236}">
                <a16:creationId xmlns:a16="http://schemas.microsoft.com/office/drawing/2014/main" id="{973D77C4-D902-46DA-A259-CC20F1F618CD}"/>
              </a:ext>
            </a:extLst>
          </p:cNvPr>
          <p:cNvSpPr>
            <a:spLocks noGrp="1" noChangeArrowheads="1"/>
          </p:cNvSpPr>
          <p:nvPr>
            <p:ph type="title"/>
          </p:nvPr>
        </p:nvSpPr>
        <p:spPr>
          <a:xfrm>
            <a:off x="838200" y="136525"/>
            <a:ext cx="10515600" cy="558240"/>
          </a:xfrm>
        </p:spPr>
        <p:txBody>
          <a:bodyPr>
            <a:noAutofit/>
          </a:bodyPr>
          <a:lstStyle/>
          <a:p>
            <a:pPr algn="ctr"/>
            <a:r>
              <a:rPr lang="en-US" sz="4000" b="1" i="1" dirty="0"/>
              <a:t>Applications of NLP</a:t>
            </a:r>
          </a:p>
        </p:txBody>
      </p:sp>
      <p:pic>
        <p:nvPicPr>
          <p:cNvPr id="2" name="Picture 1">
            <a:extLst>
              <a:ext uri="{FF2B5EF4-FFF2-40B4-BE49-F238E27FC236}">
                <a16:creationId xmlns:a16="http://schemas.microsoft.com/office/drawing/2014/main" id="{8E2990B1-9727-D335-5163-07EC995A92C8}"/>
              </a:ext>
            </a:extLst>
          </p:cNvPr>
          <p:cNvPicPr>
            <a:picLocks noChangeAspect="1"/>
          </p:cNvPicPr>
          <p:nvPr/>
        </p:nvPicPr>
        <p:blipFill>
          <a:blip r:embed="rId3"/>
          <a:stretch>
            <a:fillRect/>
          </a:stretch>
        </p:blipFill>
        <p:spPr>
          <a:xfrm>
            <a:off x="158594" y="1656363"/>
            <a:ext cx="4996112" cy="3375953"/>
          </a:xfrm>
          <a:prstGeom prst="rect">
            <a:avLst/>
          </a:prstGeom>
        </p:spPr>
      </p:pic>
      <p:pic>
        <p:nvPicPr>
          <p:cNvPr id="3" name="Picture 2">
            <a:extLst>
              <a:ext uri="{FF2B5EF4-FFF2-40B4-BE49-F238E27FC236}">
                <a16:creationId xmlns:a16="http://schemas.microsoft.com/office/drawing/2014/main" id="{8A8A8453-23A0-AF3F-C47B-968E7B6B27FD}"/>
              </a:ext>
            </a:extLst>
          </p:cNvPr>
          <p:cNvPicPr>
            <a:picLocks noChangeAspect="1"/>
          </p:cNvPicPr>
          <p:nvPr/>
        </p:nvPicPr>
        <p:blipFill>
          <a:blip r:embed="rId4"/>
          <a:stretch>
            <a:fillRect/>
          </a:stretch>
        </p:blipFill>
        <p:spPr>
          <a:xfrm>
            <a:off x="5311674" y="1126125"/>
            <a:ext cx="6541556" cy="4340345"/>
          </a:xfrm>
          <a:prstGeom prst="rect">
            <a:avLst/>
          </a:prstGeom>
        </p:spPr>
      </p:pic>
      <p:sp>
        <p:nvSpPr>
          <p:cNvPr id="4" name="Date Placeholder 3">
            <a:extLst>
              <a:ext uri="{FF2B5EF4-FFF2-40B4-BE49-F238E27FC236}">
                <a16:creationId xmlns:a16="http://schemas.microsoft.com/office/drawing/2014/main" id="{9A461863-9ABC-168A-C7CA-C95E6848C3CC}"/>
              </a:ext>
            </a:extLst>
          </p:cNvPr>
          <p:cNvSpPr>
            <a:spLocks noGrp="1"/>
          </p:cNvSpPr>
          <p:nvPr>
            <p:ph type="dt" sz="half" idx="10"/>
          </p:nvPr>
        </p:nvSpPr>
        <p:spPr/>
        <p:txBody>
          <a:bodyPr/>
          <a:lstStyle/>
          <a:p>
            <a:fld id="{1C4830A0-8A61-4AB8-8BFB-F1CE3016FB20}" type="datetime1">
              <a:rPr lang="en-IN" smtClean="0"/>
              <a:t>03-06-2024</a:t>
            </a:fld>
            <a:endParaRPr lang="en-IN"/>
          </a:p>
        </p:txBody>
      </p:sp>
      <p:sp>
        <p:nvSpPr>
          <p:cNvPr id="5" name="Rectangle 4">
            <a:extLst>
              <a:ext uri="{FF2B5EF4-FFF2-40B4-BE49-F238E27FC236}">
                <a16:creationId xmlns:a16="http://schemas.microsoft.com/office/drawing/2014/main" id="{CDC34AEB-2B69-B638-EFCB-B614E03C89B4}"/>
              </a:ext>
            </a:extLst>
          </p:cNvPr>
          <p:cNvSpPr/>
          <p:nvPr/>
        </p:nvSpPr>
        <p:spPr>
          <a:xfrm>
            <a:off x="35231" y="861178"/>
            <a:ext cx="12104637" cy="45719"/>
          </a:xfrm>
          <a:prstGeom prst="rect">
            <a:avLst/>
          </a:prstGeom>
          <a:solidFill>
            <a:srgbClr val="EED126"/>
          </a:solidFill>
          <a:ln>
            <a:solidFill>
              <a:srgbClr val="EED1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6" name="Rectangle 5">
            <a:extLst>
              <a:ext uri="{FF2B5EF4-FFF2-40B4-BE49-F238E27FC236}">
                <a16:creationId xmlns:a16="http://schemas.microsoft.com/office/drawing/2014/main" id="{48B4BE22-8412-3BC4-7540-FB36A882BEEF}"/>
              </a:ext>
            </a:extLst>
          </p:cNvPr>
          <p:cNvSpPr/>
          <p:nvPr/>
        </p:nvSpPr>
        <p:spPr>
          <a:xfrm>
            <a:off x="35231" y="1056125"/>
            <a:ext cx="12104637" cy="102956"/>
          </a:xfrm>
          <a:prstGeom prst="rect">
            <a:avLst/>
          </a:prstGeom>
          <a:ln>
            <a:noFill/>
          </a:ln>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a:p>
        </p:txBody>
      </p:sp>
      <p:pic>
        <p:nvPicPr>
          <p:cNvPr id="7" name="Picture 6">
            <a:extLst>
              <a:ext uri="{FF2B5EF4-FFF2-40B4-BE49-F238E27FC236}">
                <a16:creationId xmlns:a16="http://schemas.microsoft.com/office/drawing/2014/main" id="{255AB4CB-B81F-99AC-8E0F-30300386C371}"/>
              </a:ext>
            </a:extLst>
          </p:cNvPr>
          <p:cNvPicPr>
            <a:picLocks noChangeAspect="1"/>
          </p:cNvPicPr>
          <p:nvPr/>
        </p:nvPicPr>
        <p:blipFill>
          <a:blip r:embed="rId5" cstate="print"/>
          <a:stretch>
            <a:fillRect/>
          </a:stretch>
        </p:blipFill>
        <p:spPr>
          <a:xfrm>
            <a:off x="4988232" y="536074"/>
            <a:ext cx="1613952" cy="706104"/>
          </a:xfrm>
          <a:prstGeom prst="rect">
            <a:avLst/>
          </a:prstGeom>
        </p:spPr>
      </p:pic>
    </p:spTree>
    <p:extLst>
      <p:ext uri="{BB962C8B-B14F-4D97-AF65-F5344CB8AC3E}">
        <p14:creationId xmlns:p14="http://schemas.microsoft.com/office/powerpoint/2010/main" val="22879305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4243" y="829675"/>
            <a:ext cx="10515600" cy="1325563"/>
          </a:xfrm>
        </p:spPr>
        <p:txBody>
          <a:bodyPr/>
          <a:lstStyle/>
          <a:p>
            <a:r>
              <a:rPr lang="en-IN" altLang="en-US" dirty="0"/>
              <a:t>Applications of NLP</a:t>
            </a:r>
          </a:p>
        </p:txBody>
      </p:sp>
      <p:pic>
        <p:nvPicPr>
          <p:cNvPr id="4" name="Content Placeholder 3"/>
          <p:cNvPicPr>
            <a:picLocks noGrp="1" noChangeAspect="1"/>
          </p:cNvPicPr>
          <p:nvPr>
            <p:ph idx="1"/>
          </p:nvPr>
        </p:nvPicPr>
        <p:blipFill>
          <a:blip r:embed="rId2"/>
          <a:stretch>
            <a:fillRect/>
          </a:stretch>
        </p:blipFill>
        <p:spPr>
          <a:xfrm>
            <a:off x="465416" y="1941694"/>
            <a:ext cx="6066718" cy="3865038"/>
          </a:xfrm>
          <a:prstGeom prst="rect">
            <a:avLst/>
          </a:prstGeom>
        </p:spPr>
      </p:pic>
      <p:pic>
        <p:nvPicPr>
          <p:cNvPr id="3" name="Content Placeholder 3">
            <a:extLst>
              <a:ext uri="{FF2B5EF4-FFF2-40B4-BE49-F238E27FC236}">
                <a16:creationId xmlns:a16="http://schemas.microsoft.com/office/drawing/2014/main" id="{B28BEE4B-1931-E207-0337-64C8917FED23}"/>
              </a:ext>
            </a:extLst>
          </p:cNvPr>
          <p:cNvPicPr>
            <a:picLocks noChangeAspect="1"/>
          </p:cNvPicPr>
          <p:nvPr/>
        </p:nvPicPr>
        <p:blipFill>
          <a:blip r:embed="rId3"/>
          <a:stretch>
            <a:fillRect/>
          </a:stretch>
        </p:blipFill>
        <p:spPr>
          <a:xfrm>
            <a:off x="6686858" y="1895279"/>
            <a:ext cx="5084071" cy="3969693"/>
          </a:xfrm>
          <a:prstGeom prst="rect">
            <a:avLst/>
          </a:prstGeom>
        </p:spPr>
      </p:pic>
      <p:sp>
        <p:nvSpPr>
          <p:cNvPr id="5" name="Date Placeholder 4">
            <a:extLst>
              <a:ext uri="{FF2B5EF4-FFF2-40B4-BE49-F238E27FC236}">
                <a16:creationId xmlns:a16="http://schemas.microsoft.com/office/drawing/2014/main" id="{ECF9C22D-A1EE-87DE-E474-D7F59C03526D}"/>
              </a:ext>
            </a:extLst>
          </p:cNvPr>
          <p:cNvSpPr>
            <a:spLocks noGrp="1"/>
          </p:cNvSpPr>
          <p:nvPr>
            <p:ph type="dt" sz="half" idx="10"/>
          </p:nvPr>
        </p:nvSpPr>
        <p:spPr/>
        <p:txBody>
          <a:bodyPr/>
          <a:lstStyle/>
          <a:p>
            <a:fld id="{3B7428C2-C534-441A-A232-4678262B2748}" type="datetime1">
              <a:rPr lang="en-IN" smtClean="0"/>
              <a:t>03-06-2024</a:t>
            </a:fld>
            <a:endParaRPr lang="en-IN"/>
          </a:p>
        </p:txBody>
      </p:sp>
      <p:sp>
        <p:nvSpPr>
          <p:cNvPr id="6" name="Footer Placeholder 5">
            <a:extLst>
              <a:ext uri="{FF2B5EF4-FFF2-40B4-BE49-F238E27FC236}">
                <a16:creationId xmlns:a16="http://schemas.microsoft.com/office/drawing/2014/main" id="{73F20642-2C69-1578-51A0-D028089794FF}"/>
              </a:ext>
            </a:extLst>
          </p:cNvPr>
          <p:cNvSpPr>
            <a:spLocks noGrp="1"/>
          </p:cNvSpPr>
          <p:nvPr>
            <p:ph type="ftr" sz="quarter" idx="11"/>
          </p:nvPr>
        </p:nvSpPr>
        <p:spPr/>
        <p:txBody>
          <a:bodyPr/>
          <a:lstStyle/>
          <a:p>
            <a:r>
              <a:rPr lang="en-IN"/>
              <a:t>NATURAL LANGUAGE PROCESSING</a:t>
            </a:r>
          </a:p>
        </p:txBody>
      </p:sp>
      <p:sp>
        <p:nvSpPr>
          <p:cNvPr id="7" name="Rectangle 6">
            <a:extLst>
              <a:ext uri="{FF2B5EF4-FFF2-40B4-BE49-F238E27FC236}">
                <a16:creationId xmlns:a16="http://schemas.microsoft.com/office/drawing/2014/main" id="{9A4D5210-715D-EAD9-273D-E2E117F62657}"/>
              </a:ext>
            </a:extLst>
          </p:cNvPr>
          <p:cNvSpPr/>
          <p:nvPr/>
        </p:nvSpPr>
        <p:spPr>
          <a:xfrm>
            <a:off x="44651" y="561839"/>
            <a:ext cx="12104637" cy="45719"/>
          </a:xfrm>
          <a:prstGeom prst="rect">
            <a:avLst/>
          </a:prstGeom>
          <a:solidFill>
            <a:srgbClr val="EED126"/>
          </a:solidFill>
          <a:ln>
            <a:solidFill>
              <a:srgbClr val="EED1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8" name="Rectangle 7">
            <a:extLst>
              <a:ext uri="{FF2B5EF4-FFF2-40B4-BE49-F238E27FC236}">
                <a16:creationId xmlns:a16="http://schemas.microsoft.com/office/drawing/2014/main" id="{AD37CA73-4F85-818A-9E86-1C844BBFBF26}"/>
              </a:ext>
            </a:extLst>
          </p:cNvPr>
          <p:cNvSpPr/>
          <p:nvPr/>
        </p:nvSpPr>
        <p:spPr>
          <a:xfrm>
            <a:off x="44651" y="756786"/>
            <a:ext cx="12104637" cy="102956"/>
          </a:xfrm>
          <a:prstGeom prst="rect">
            <a:avLst/>
          </a:prstGeom>
          <a:ln>
            <a:noFill/>
          </a:ln>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a:p>
        </p:txBody>
      </p:sp>
      <p:pic>
        <p:nvPicPr>
          <p:cNvPr id="9" name="Picture 8">
            <a:extLst>
              <a:ext uri="{FF2B5EF4-FFF2-40B4-BE49-F238E27FC236}">
                <a16:creationId xmlns:a16="http://schemas.microsoft.com/office/drawing/2014/main" id="{E8C32C8A-5A5F-422E-B83B-5716FFCEC5DC}"/>
              </a:ext>
            </a:extLst>
          </p:cNvPr>
          <p:cNvPicPr>
            <a:picLocks noChangeAspect="1"/>
          </p:cNvPicPr>
          <p:nvPr/>
        </p:nvPicPr>
        <p:blipFill>
          <a:blip r:embed="rId4" cstate="print"/>
          <a:stretch>
            <a:fillRect/>
          </a:stretch>
        </p:blipFill>
        <p:spPr>
          <a:xfrm>
            <a:off x="4997652" y="236735"/>
            <a:ext cx="1613952" cy="706104"/>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859155"/>
          </a:xfrm>
        </p:spPr>
        <p:txBody>
          <a:bodyPr>
            <a:normAutofit/>
          </a:bodyPr>
          <a:lstStyle/>
          <a:p>
            <a:r>
              <a:rPr lang="en-IN" altLang="en-US" sz="2800" dirty="0">
                <a:latin typeface="Times New Roman" panose="02020603050405020304" pitchFamily="18" charset="0"/>
                <a:cs typeface="Times New Roman" panose="02020603050405020304" pitchFamily="18" charset="0"/>
              </a:rPr>
              <a:t>Applications of NLP</a:t>
            </a:r>
            <a:endParaRPr lang="en-US" sz="28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24026" y="1245564"/>
            <a:ext cx="7210851" cy="5182235"/>
          </a:xfrm>
        </p:spPr>
        <p:txBody>
          <a:bodyPr>
            <a:normAutofit lnSpcReduction="10000"/>
          </a:bodyPr>
          <a:lstStyle/>
          <a:p>
            <a:pPr algn="just"/>
            <a:r>
              <a:rPr lang="en-US" dirty="0"/>
              <a:t>Twitter sentimental analysis or the</a:t>
            </a:r>
            <a:r>
              <a:rPr lang="en-IN" altLang="en-US" dirty="0"/>
              <a:t> Facebook sentiment as it's being used heavily now.</a:t>
            </a:r>
          </a:p>
          <a:p>
            <a:pPr algn="just"/>
            <a:r>
              <a:rPr lang="en-IN" altLang="en-US" dirty="0"/>
              <a:t>Customer chat services provided by various companies and the process behind all of that is because of the NLP.</a:t>
            </a:r>
          </a:p>
          <a:p>
            <a:pPr algn="just"/>
            <a:r>
              <a:rPr lang="en-IN" altLang="en-US" dirty="0"/>
              <a:t>Speech recognition are also talking about divorce assistants like Google assistant and </a:t>
            </a:r>
            <a:r>
              <a:rPr lang="en-IN" altLang="en-US" dirty="0" err="1"/>
              <a:t>alexa</a:t>
            </a:r>
            <a:r>
              <a:rPr lang="en-IN" altLang="en-US" dirty="0"/>
              <a:t>.</a:t>
            </a:r>
          </a:p>
          <a:p>
            <a:pPr algn="just"/>
            <a:r>
              <a:rPr lang="en-IN" altLang="en-US" dirty="0"/>
              <a:t>NLP to translate data from one language to another </a:t>
            </a:r>
          </a:p>
          <a:p>
            <a:pPr algn="just"/>
            <a:r>
              <a:rPr lang="en-IN" altLang="en-US" dirty="0"/>
              <a:t>Advertisement matching basically recommendation of ads based on your history.</a:t>
            </a:r>
          </a:p>
        </p:txBody>
      </p:sp>
      <p:sp>
        <p:nvSpPr>
          <p:cNvPr id="4" name="Date Placeholder 3">
            <a:extLst>
              <a:ext uri="{FF2B5EF4-FFF2-40B4-BE49-F238E27FC236}">
                <a16:creationId xmlns:a16="http://schemas.microsoft.com/office/drawing/2014/main" id="{FCCF5C9E-4720-3DD2-5C9C-4919CB3BA96B}"/>
              </a:ext>
            </a:extLst>
          </p:cNvPr>
          <p:cNvSpPr>
            <a:spLocks noGrp="1"/>
          </p:cNvSpPr>
          <p:nvPr>
            <p:ph type="dt" sz="half" idx="10"/>
          </p:nvPr>
        </p:nvSpPr>
        <p:spPr/>
        <p:txBody>
          <a:bodyPr/>
          <a:lstStyle/>
          <a:p>
            <a:fld id="{C7624C54-03E5-4E7E-AF0B-F0E980ED856A}" type="datetime1">
              <a:rPr lang="en-IN" smtClean="0"/>
              <a:t>03-06-2024</a:t>
            </a:fld>
            <a:endParaRPr lang="en-IN"/>
          </a:p>
        </p:txBody>
      </p:sp>
      <p:sp>
        <p:nvSpPr>
          <p:cNvPr id="5" name="Footer Placeholder 4">
            <a:extLst>
              <a:ext uri="{FF2B5EF4-FFF2-40B4-BE49-F238E27FC236}">
                <a16:creationId xmlns:a16="http://schemas.microsoft.com/office/drawing/2014/main" id="{E73178C7-61A4-E3A4-F319-BFB937FA043D}"/>
              </a:ext>
            </a:extLst>
          </p:cNvPr>
          <p:cNvSpPr>
            <a:spLocks noGrp="1"/>
          </p:cNvSpPr>
          <p:nvPr>
            <p:ph type="ftr" sz="quarter" idx="11"/>
          </p:nvPr>
        </p:nvSpPr>
        <p:spPr/>
        <p:txBody>
          <a:bodyPr/>
          <a:lstStyle/>
          <a:p>
            <a:r>
              <a:rPr lang="en-IN"/>
              <a:t>NATURAL LANGUAGE PROCESSING</a:t>
            </a:r>
          </a:p>
        </p:txBody>
      </p:sp>
      <p:sp>
        <p:nvSpPr>
          <p:cNvPr id="6" name="Rectangle 5">
            <a:extLst>
              <a:ext uri="{FF2B5EF4-FFF2-40B4-BE49-F238E27FC236}">
                <a16:creationId xmlns:a16="http://schemas.microsoft.com/office/drawing/2014/main" id="{F09FA8FF-F338-179B-25E2-28BB0BFA5B26}"/>
              </a:ext>
            </a:extLst>
          </p:cNvPr>
          <p:cNvSpPr/>
          <p:nvPr/>
        </p:nvSpPr>
        <p:spPr>
          <a:xfrm>
            <a:off x="0" y="813436"/>
            <a:ext cx="12104637" cy="45719"/>
          </a:xfrm>
          <a:prstGeom prst="rect">
            <a:avLst/>
          </a:prstGeom>
          <a:solidFill>
            <a:srgbClr val="EED126"/>
          </a:solidFill>
          <a:ln>
            <a:solidFill>
              <a:srgbClr val="EED1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7" name="Rectangle 6">
            <a:extLst>
              <a:ext uri="{FF2B5EF4-FFF2-40B4-BE49-F238E27FC236}">
                <a16:creationId xmlns:a16="http://schemas.microsoft.com/office/drawing/2014/main" id="{4F476269-137A-AA13-D815-71CC6D69039F}"/>
              </a:ext>
            </a:extLst>
          </p:cNvPr>
          <p:cNvSpPr/>
          <p:nvPr/>
        </p:nvSpPr>
        <p:spPr>
          <a:xfrm>
            <a:off x="0" y="1020031"/>
            <a:ext cx="12104637" cy="102956"/>
          </a:xfrm>
          <a:prstGeom prst="rect">
            <a:avLst/>
          </a:prstGeom>
          <a:ln>
            <a:noFill/>
          </a:ln>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a:p>
        </p:txBody>
      </p:sp>
      <p:pic>
        <p:nvPicPr>
          <p:cNvPr id="8" name="Picture 7">
            <a:extLst>
              <a:ext uri="{FF2B5EF4-FFF2-40B4-BE49-F238E27FC236}">
                <a16:creationId xmlns:a16="http://schemas.microsoft.com/office/drawing/2014/main" id="{A347617F-D92E-5997-ED91-A4F4490EF1DB}"/>
              </a:ext>
            </a:extLst>
          </p:cNvPr>
          <p:cNvPicPr>
            <a:picLocks noChangeAspect="1"/>
          </p:cNvPicPr>
          <p:nvPr/>
        </p:nvPicPr>
        <p:blipFill>
          <a:blip r:embed="rId2" cstate="print"/>
          <a:stretch>
            <a:fillRect/>
          </a:stretch>
        </p:blipFill>
        <p:spPr>
          <a:xfrm>
            <a:off x="4953001" y="488332"/>
            <a:ext cx="1613952" cy="706104"/>
          </a:xfrm>
          <a:prstGeom prst="rect">
            <a:avLst/>
          </a:prstGeom>
        </p:spPr>
      </p:pic>
      <p:pic>
        <p:nvPicPr>
          <p:cNvPr id="10" name="Picture 9">
            <a:extLst>
              <a:ext uri="{FF2B5EF4-FFF2-40B4-BE49-F238E27FC236}">
                <a16:creationId xmlns:a16="http://schemas.microsoft.com/office/drawing/2014/main" id="{073F9BAE-FD1D-9080-6747-F54A941287CF}"/>
              </a:ext>
            </a:extLst>
          </p:cNvPr>
          <p:cNvPicPr>
            <a:picLocks noChangeAspect="1"/>
          </p:cNvPicPr>
          <p:nvPr/>
        </p:nvPicPr>
        <p:blipFill>
          <a:blip r:embed="rId3"/>
          <a:stretch>
            <a:fillRect/>
          </a:stretch>
        </p:blipFill>
        <p:spPr>
          <a:xfrm>
            <a:off x="7393700" y="1122987"/>
            <a:ext cx="2251059" cy="1987777"/>
          </a:xfrm>
          <a:prstGeom prst="rect">
            <a:avLst/>
          </a:prstGeom>
        </p:spPr>
      </p:pic>
      <p:pic>
        <p:nvPicPr>
          <p:cNvPr id="13" name="Picture 12">
            <a:extLst>
              <a:ext uri="{FF2B5EF4-FFF2-40B4-BE49-F238E27FC236}">
                <a16:creationId xmlns:a16="http://schemas.microsoft.com/office/drawing/2014/main" id="{ED7F853F-3768-1287-4E49-508F42E446D9}"/>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525474" y="4844265"/>
            <a:ext cx="3998379" cy="1851444"/>
          </a:xfrm>
          <a:prstGeom prst="rect">
            <a:avLst/>
          </a:prstGeom>
          <a:noFill/>
          <a:ln>
            <a:noFill/>
          </a:ln>
        </p:spPr>
      </p:pic>
      <p:pic>
        <p:nvPicPr>
          <p:cNvPr id="16" name="Picture 15">
            <a:extLst>
              <a:ext uri="{FF2B5EF4-FFF2-40B4-BE49-F238E27FC236}">
                <a16:creationId xmlns:a16="http://schemas.microsoft.com/office/drawing/2014/main" id="{4DC9575D-F3E4-0786-C885-56614350D8C2}"/>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7525474" y="3178533"/>
            <a:ext cx="4439275" cy="1597962"/>
          </a:xfrm>
          <a:prstGeom prst="rect">
            <a:avLst/>
          </a:prstGeom>
          <a:noFill/>
          <a:ln>
            <a:noFill/>
          </a:ln>
        </p:spPr>
      </p:pic>
      <p:pic>
        <p:nvPicPr>
          <p:cNvPr id="17" name="Picture 16">
            <a:extLst>
              <a:ext uri="{FF2B5EF4-FFF2-40B4-BE49-F238E27FC236}">
                <a16:creationId xmlns:a16="http://schemas.microsoft.com/office/drawing/2014/main" id="{AF67ED02-2366-7FDB-7BC8-F20A566DE2D4}"/>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9637725" y="1190756"/>
            <a:ext cx="2502101" cy="172394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36525"/>
            <a:ext cx="10515600" cy="652780"/>
          </a:xfrm>
        </p:spPr>
        <p:txBody>
          <a:bodyPr>
            <a:normAutofit fontScale="90000"/>
          </a:bodyPr>
          <a:lstStyle/>
          <a:p>
            <a:pPr algn="ctr"/>
            <a:r>
              <a:rPr lang="en-IN" altLang="en-US" dirty="0">
                <a:sym typeface="+mn-ea"/>
              </a:rPr>
              <a:t>Real life use cases of  NLP</a:t>
            </a:r>
            <a:endParaRPr lang="en-US" dirty="0"/>
          </a:p>
        </p:txBody>
      </p:sp>
      <p:sp>
        <p:nvSpPr>
          <p:cNvPr id="3" name="Content Placeholder 2"/>
          <p:cNvSpPr>
            <a:spLocks noGrp="1"/>
          </p:cNvSpPr>
          <p:nvPr>
            <p:ph idx="1"/>
          </p:nvPr>
        </p:nvSpPr>
        <p:spPr>
          <a:xfrm>
            <a:off x="42712" y="1146124"/>
            <a:ext cx="11972620" cy="5031155"/>
          </a:xfrm>
        </p:spPr>
        <p:txBody>
          <a:bodyPr>
            <a:normAutofit fontScale="97500" lnSpcReduction="10000"/>
          </a:bodyPr>
          <a:lstStyle/>
          <a:p>
            <a:pPr algn="just">
              <a:lnSpc>
                <a:spcPct val="100000"/>
              </a:lnSpc>
            </a:pPr>
            <a:endParaRPr lang="en-IN" altLang="en-US" dirty="0"/>
          </a:p>
          <a:p>
            <a:pPr marL="914400" lvl="1" indent="-457200" algn="just">
              <a:lnSpc>
                <a:spcPct val="100000"/>
              </a:lnSpc>
              <a:buAutoNum type="arabicPeriod"/>
            </a:pPr>
            <a:r>
              <a:rPr lang="en-IN" altLang="en-US" b="1" dirty="0"/>
              <a:t>Gmail </a:t>
            </a:r>
            <a:r>
              <a:rPr lang="en-IN" altLang="en-US" dirty="0"/>
              <a:t>- when u r typing any sentence in </a:t>
            </a:r>
            <a:r>
              <a:rPr lang="en-IN" altLang="en-US" dirty="0" err="1"/>
              <a:t>gmail</a:t>
            </a:r>
            <a:r>
              <a:rPr lang="en-IN" altLang="en-US" dirty="0"/>
              <a:t> you will notice that it tries to auto complete. Auto completion is done using NLP.</a:t>
            </a:r>
          </a:p>
          <a:p>
            <a:pPr marL="914400" lvl="1" indent="-457200" algn="just">
              <a:lnSpc>
                <a:spcPct val="100000"/>
              </a:lnSpc>
              <a:buAutoNum type="arabicPeriod"/>
            </a:pPr>
            <a:r>
              <a:rPr lang="en-IN" altLang="en-US" b="1" dirty="0"/>
              <a:t>Spam filters </a:t>
            </a:r>
            <a:r>
              <a:rPr lang="en-IN" altLang="en-US" dirty="0"/>
              <a:t>- This emails didn’t have spam filters then you will be so much worried you will get so much mails/headache. Using NLP we can filter them and using keywords take them out of your inbox. </a:t>
            </a:r>
          </a:p>
          <a:p>
            <a:pPr marL="914400" lvl="1" indent="-457200" algn="just">
              <a:lnSpc>
                <a:spcPct val="100000"/>
              </a:lnSpc>
              <a:buAutoNum type="arabicPeriod"/>
            </a:pPr>
            <a:r>
              <a:rPr lang="en-IN" altLang="en-US" b="1" dirty="0"/>
              <a:t>Language translation </a:t>
            </a:r>
            <a:r>
              <a:rPr lang="en-IN" altLang="en-US" dirty="0"/>
              <a:t>- Translate sentence from one language to another language.</a:t>
            </a:r>
          </a:p>
          <a:p>
            <a:pPr marL="914400" lvl="1" indent="-457200" algn="just">
              <a:lnSpc>
                <a:spcPct val="100000"/>
              </a:lnSpc>
              <a:buAutoNum type="arabicPeriod"/>
            </a:pPr>
            <a:r>
              <a:rPr lang="en-IN" altLang="en-US" b="1" dirty="0"/>
              <a:t>Customer service chat bot </a:t>
            </a:r>
            <a:r>
              <a:rPr lang="en-IN" altLang="en-US" dirty="0"/>
              <a:t>- ex: in bank service chat bot if you type in a message and many times there is no human on the other hand. Your chat bot can interpret your language it can derive intent out of it and it can respond to your question on its own and sometimes it doesn’t work well then they connect it to human beings. </a:t>
            </a:r>
          </a:p>
          <a:p>
            <a:pPr marL="914400" lvl="1" indent="-457200" algn="just">
              <a:lnSpc>
                <a:spcPct val="100000"/>
              </a:lnSpc>
              <a:buAutoNum type="arabicPeriod"/>
            </a:pPr>
            <a:r>
              <a:rPr lang="en-IN" altLang="en-US" b="1" dirty="0"/>
              <a:t>Voice assistants </a:t>
            </a:r>
            <a:r>
              <a:rPr lang="en-IN" altLang="en-US" dirty="0"/>
              <a:t>at amazon, </a:t>
            </a:r>
            <a:r>
              <a:rPr lang="en-IN" altLang="en-US" dirty="0" err="1"/>
              <a:t>alexa</a:t>
            </a:r>
            <a:r>
              <a:rPr lang="en-IN" altLang="en-US" dirty="0"/>
              <a:t> and google assistant</a:t>
            </a:r>
          </a:p>
          <a:p>
            <a:pPr marL="914400" lvl="1" indent="-457200" algn="just">
              <a:lnSpc>
                <a:spcPct val="100000"/>
              </a:lnSpc>
              <a:buAutoNum type="arabicPeriod"/>
            </a:pPr>
            <a:r>
              <a:rPr lang="en-IN" altLang="en-US" b="1" dirty="0"/>
              <a:t>Google search </a:t>
            </a:r>
            <a:r>
              <a:rPr lang="en-IN" altLang="en-US" dirty="0"/>
              <a:t>- BERT special language model will give a correct solution for all search question.</a:t>
            </a:r>
          </a:p>
        </p:txBody>
      </p:sp>
      <p:sp>
        <p:nvSpPr>
          <p:cNvPr id="4" name="Date Placeholder 3">
            <a:extLst>
              <a:ext uri="{FF2B5EF4-FFF2-40B4-BE49-F238E27FC236}">
                <a16:creationId xmlns:a16="http://schemas.microsoft.com/office/drawing/2014/main" id="{EEAB4F0C-7E26-8697-CC99-DA3FF4F96978}"/>
              </a:ext>
            </a:extLst>
          </p:cNvPr>
          <p:cNvSpPr>
            <a:spLocks noGrp="1"/>
          </p:cNvSpPr>
          <p:nvPr>
            <p:ph type="dt" sz="half" idx="10"/>
          </p:nvPr>
        </p:nvSpPr>
        <p:spPr/>
        <p:txBody>
          <a:bodyPr/>
          <a:lstStyle/>
          <a:p>
            <a:fld id="{4727F6F8-5815-4F89-8D09-51C0F9F41A91}" type="datetime1">
              <a:rPr lang="en-IN" smtClean="0"/>
              <a:t>03-06-2024</a:t>
            </a:fld>
            <a:endParaRPr lang="en-IN"/>
          </a:p>
        </p:txBody>
      </p:sp>
      <p:sp>
        <p:nvSpPr>
          <p:cNvPr id="5" name="Footer Placeholder 4">
            <a:extLst>
              <a:ext uri="{FF2B5EF4-FFF2-40B4-BE49-F238E27FC236}">
                <a16:creationId xmlns:a16="http://schemas.microsoft.com/office/drawing/2014/main" id="{8D73563C-8BF7-3CA7-9816-87F9AC24ECB0}"/>
              </a:ext>
            </a:extLst>
          </p:cNvPr>
          <p:cNvSpPr>
            <a:spLocks noGrp="1"/>
          </p:cNvSpPr>
          <p:nvPr>
            <p:ph type="ftr" sz="quarter" idx="11"/>
          </p:nvPr>
        </p:nvSpPr>
        <p:spPr/>
        <p:txBody>
          <a:bodyPr/>
          <a:lstStyle/>
          <a:p>
            <a:r>
              <a:rPr lang="en-IN"/>
              <a:t>NATURAL LANGUAGE PROCESSING</a:t>
            </a:r>
          </a:p>
        </p:txBody>
      </p:sp>
      <p:sp>
        <p:nvSpPr>
          <p:cNvPr id="6" name="Rectangle 5">
            <a:extLst>
              <a:ext uri="{FF2B5EF4-FFF2-40B4-BE49-F238E27FC236}">
                <a16:creationId xmlns:a16="http://schemas.microsoft.com/office/drawing/2014/main" id="{01E84903-8EC8-9006-5BDD-0704586D216E}"/>
              </a:ext>
            </a:extLst>
          </p:cNvPr>
          <p:cNvSpPr/>
          <p:nvPr/>
        </p:nvSpPr>
        <p:spPr>
          <a:xfrm>
            <a:off x="0" y="1014771"/>
            <a:ext cx="12104637" cy="45719"/>
          </a:xfrm>
          <a:prstGeom prst="rect">
            <a:avLst/>
          </a:prstGeom>
          <a:solidFill>
            <a:srgbClr val="EED126"/>
          </a:solidFill>
          <a:ln>
            <a:solidFill>
              <a:srgbClr val="EED1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7" name="Rectangle 6">
            <a:extLst>
              <a:ext uri="{FF2B5EF4-FFF2-40B4-BE49-F238E27FC236}">
                <a16:creationId xmlns:a16="http://schemas.microsoft.com/office/drawing/2014/main" id="{D8A61E73-9EBB-02F0-15C9-78C9C717D05A}"/>
              </a:ext>
            </a:extLst>
          </p:cNvPr>
          <p:cNvSpPr/>
          <p:nvPr/>
        </p:nvSpPr>
        <p:spPr>
          <a:xfrm>
            <a:off x="0" y="1209718"/>
            <a:ext cx="12104637" cy="102956"/>
          </a:xfrm>
          <a:prstGeom prst="rect">
            <a:avLst/>
          </a:prstGeom>
          <a:ln>
            <a:noFill/>
          </a:ln>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a:p>
        </p:txBody>
      </p:sp>
      <p:pic>
        <p:nvPicPr>
          <p:cNvPr id="8" name="Picture 7">
            <a:extLst>
              <a:ext uri="{FF2B5EF4-FFF2-40B4-BE49-F238E27FC236}">
                <a16:creationId xmlns:a16="http://schemas.microsoft.com/office/drawing/2014/main" id="{2872514C-C7D7-994F-B9C4-7B08DF116ED9}"/>
              </a:ext>
            </a:extLst>
          </p:cNvPr>
          <p:cNvPicPr>
            <a:picLocks noChangeAspect="1"/>
          </p:cNvPicPr>
          <p:nvPr/>
        </p:nvPicPr>
        <p:blipFill>
          <a:blip r:embed="rId2" cstate="print"/>
          <a:stretch>
            <a:fillRect/>
          </a:stretch>
        </p:blipFill>
        <p:spPr>
          <a:xfrm>
            <a:off x="4953001" y="689667"/>
            <a:ext cx="1613952" cy="706104"/>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36525"/>
            <a:ext cx="10515600" cy="652780"/>
          </a:xfrm>
        </p:spPr>
        <p:txBody>
          <a:bodyPr>
            <a:normAutofit fontScale="90000"/>
          </a:bodyPr>
          <a:lstStyle/>
          <a:p>
            <a:r>
              <a:rPr lang="en-IN" b="1" dirty="0"/>
              <a:t>Advantages of NLP</a:t>
            </a:r>
          </a:p>
        </p:txBody>
      </p:sp>
      <p:sp>
        <p:nvSpPr>
          <p:cNvPr id="3" name="Content Placeholder 2"/>
          <p:cNvSpPr>
            <a:spLocks noGrp="1"/>
          </p:cNvSpPr>
          <p:nvPr>
            <p:ph idx="1"/>
          </p:nvPr>
        </p:nvSpPr>
        <p:spPr>
          <a:xfrm>
            <a:off x="42712" y="1146124"/>
            <a:ext cx="11972620" cy="5031155"/>
          </a:xfrm>
        </p:spPr>
        <p:txBody>
          <a:bodyPr>
            <a:normAutofit fontScale="97500"/>
          </a:bodyPr>
          <a:lstStyle/>
          <a:p>
            <a:pPr algn="just">
              <a:lnSpc>
                <a:spcPct val="100000"/>
              </a:lnSpc>
            </a:pPr>
            <a:endParaRPr lang="en-IN" altLang="en-US" dirty="0"/>
          </a:p>
          <a:p>
            <a:pPr>
              <a:buFont typeface="Arial" panose="020B0604020202020204" pitchFamily="34" charset="0"/>
              <a:buChar char="•"/>
            </a:pPr>
            <a:r>
              <a:rPr lang="en-US" dirty="0"/>
              <a:t>NLP helps users to ask questions about any subject and get a direct response within seconds.</a:t>
            </a:r>
          </a:p>
          <a:p>
            <a:pPr>
              <a:buFont typeface="Arial" panose="020B0604020202020204" pitchFamily="34" charset="0"/>
              <a:buChar char="•"/>
            </a:pPr>
            <a:r>
              <a:rPr lang="en-US" dirty="0"/>
              <a:t>NLP offers exact answers to the question means it does not offer unnecessary and unwanted information.</a:t>
            </a:r>
          </a:p>
          <a:p>
            <a:pPr>
              <a:buFont typeface="Arial" panose="020B0604020202020204" pitchFamily="34" charset="0"/>
              <a:buChar char="•"/>
            </a:pPr>
            <a:r>
              <a:rPr lang="en-US" dirty="0"/>
              <a:t>NLP helps computers to communicate with humans in their languages.</a:t>
            </a:r>
          </a:p>
          <a:p>
            <a:pPr>
              <a:buFont typeface="Arial" panose="020B0604020202020204" pitchFamily="34" charset="0"/>
              <a:buChar char="•"/>
            </a:pPr>
            <a:r>
              <a:rPr lang="en-US" dirty="0"/>
              <a:t>It is very time efficient.</a:t>
            </a:r>
          </a:p>
          <a:p>
            <a:pPr>
              <a:buFont typeface="Arial" panose="020B0604020202020204" pitchFamily="34" charset="0"/>
              <a:buChar char="•"/>
            </a:pPr>
            <a:r>
              <a:rPr lang="en-US" dirty="0"/>
              <a:t>Most of the companies use NLP to improve the efficiency of documentation processes, accuracy of documentation, and identify the information from large databases.</a:t>
            </a:r>
          </a:p>
        </p:txBody>
      </p:sp>
      <p:sp>
        <p:nvSpPr>
          <p:cNvPr id="4" name="Date Placeholder 3">
            <a:extLst>
              <a:ext uri="{FF2B5EF4-FFF2-40B4-BE49-F238E27FC236}">
                <a16:creationId xmlns:a16="http://schemas.microsoft.com/office/drawing/2014/main" id="{EEAB4F0C-7E26-8697-CC99-DA3FF4F96978}"/>
              </a:ext>
            </a:extLst>
          </p:cNvPr>
          <p:cNvSpPr>
            <a:spLocks noGrp="1"/>
          </p:cNvSpPr>
          <p:nvPr>
            <p:ph type="dt" sz="half" idx="10"/>
          </p:nvPr>
        </p:nvSpPr>
        <p:spPr/>
        <p:txBody>
          <a:bodyPr/>
          <a:lstStyle/>
          <a:p>
            <a:fld id="{4727F6F8-5815-4F89-8D09-51C0F9F41A91}" type="datetime1">
              <a:rPr lang="en-IN" smtClean="0"/>
              <a:t>03-06-2024</a:t>
            </a:fld>
            <a:endParaRPr lang="en-IN"/>
          </a:p>
        </p:txBody>
      </p:sp>
      <p:sp>
        <p:nvSpPr>
          <p:cNvPr id="5" name="Footer Placeholder 4">
            <a:extLst>
              <a:ext uri="{FF2B5EF4-FFF2-40B4-BE49-F238E27FC236}">
                <a16:creationId xmlns:a16="http://schemas.microsoft.com/office/drawing/2014/main" id="{8D73563C-8BF7-3CA7-9816-87F9AC24ECB0}"/>
              </a:ext>
            </a:extLst>
          </p:cNvPr>
          <p:cNvSpPr>
            <a:spLocks noGrp="1"/>
          </p:cNvSpPr>
          <p:nvPr>
            <p:ph type="ftr" sz="quarter" idx="11"/>
          </p:nvPr>
        </p:nvSpPr>
        <p:spPr/>
        <p:txBody>
          <a:bodyPr/>
          <a:lstStyle/>
          <a:p>
            <a:r>
              <a:rPr lang="en-IN"/>
              <a:t>NATURAL LANGUAGE PROCESSING</a:t>
            </a:r>
          </a:p>
        </p:txBody>
      </p:sp>
      <p:sp>
        <p:nvSpPr>
          <p:cNvPr id="6" name="Rectangle 5">
            <a:extLst>
              <a:ext uri="{FF2B5EF4-FFF2-40B4-BE49-F238E27FC236}">
                <a16:creationId xmlns:a16="http://schemas.microsoft.com/office/drawing/2014/main" id="{01E84903-8EC8-9006-5BDD-0704586D216E}"/>
              </a:ext>
            </a:extLst>
          </p:cNvPr>
          <p:cNvSpPr/>
          <p:nvPr/>
        </p:nvSpPr>
        <p:spPr>
          <a:xfrm>
            <a:off x="0" y="1014771"/>
            <a:ext cx="12104637" cy="45719"/>
          </a:xfrm>
          <a:prstGeom prst="rect">
            <a:avLst/>
          </a:prstGeom>
          <a:solidFill>
            <a:srgbClr val="EED126"/>
          </a:solidFill>
          <a:ln>
            <a:solidFill>
              <a:srgbClr val="EED1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7" name="Rectangle 6">
            <a:extLst>
              <a:ext uri="{FF2B5EF4-FFF2-40B4-BE49-F238E27FC236}">
                <a16:creationId xmlns:a16="http://schemas.microsoft.com/office/drawing/2014/main" id="{D8A61E73-9EBB-02F0-15C9-78C9C717D05A}"/>
              </a:ext>
            </a:extLst>
          </p:cNvPr>
          <p:cNvSpPr/>
          <p:nvPr/>
        </p:nvSpPr>
        <p:spPr>
          <a:xfrm>
            <a:off x="0" y="1209718"/>
            <a:ext cx="12104637" cy="102956"/>
          </a:xfrm>
          <a:prstGeom prst="rect">
            <a:avLst/>
          </a:prstGeom>
          <a:ln>
            <a:noFill/>
          </a:ln>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a:p>
        </p:txBody>
      </p:sp>
      <p:pic>
        <p:nvPicPr>
          <p:cNvPr id="8" name="Picture 7">
            <a:extLst>
              <a:ext uri="{FF2B5EF4-FFF2-40B4-BE49-F238E27FC236}">
                <a16:creationId xmlns:a16="http://schemas.microsoft.com/office/drawing/2014/main" id="{2872514C-C7D7-994F-B9C4-7B08DF116ED9}"/>
              </a:ext>
            </a:extLst>
          </p:cNvPr>
          <p:cNvPicPr>
            <a:picLocks noChangeAspect="1"/>
          </p:cNvPicPr>
          <p:nvPr/>
        </p:nvPicPr>
        <p:blipFill>
          <a:blip r:embed="rId2" cstate="print"/>
          <a:stretch>
            <a:fillRect/>
          </a:stretch>
        </p:blipFill>
        <p:spPr>
          <a:xfrm>
            <a:off x="4953001" y="689667"/>
            <a:ext cx="1613952" cy="706104"/>
          </a:xfrm>
          <a:prstGeom prst="rect">
            <a:avLst/>
          </a:prstGeom>
        </p:spPr>
      </p:pic>
    </p:spTree>
    <p:extLst>
      <p:ext uri="{BB962C8B-B14F-4D97-AF65-F5344CB8AC3E}">
        <p14:creationId xmlns:p14="http://schemas.microsoft.com/office/powerpoint/2010/main" val="16247492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36525"/>
            <a:ext cx="10515600" cy="652780"/>
          </a:xfrm>
        </p:spPr>
        <p:txBody>
          <a:bodyPr>
            <a:normAutofit fontScale="90000"/>
          </a:bodyPr>
          <a:lstStyle/>
          <a:p>
            <a:r>
              <a:rPr lang="en-IN" b="1" dirty="0"/>
              <a:t>Disadvantages of NLP</a:t>
            </a:r>
          </a:p>
        </p:txBody>
      </p:sp>
      <p:sp>
        <p:nvSpPr>
          <p:cNvPr id="3" name="Content Placeholder 2"/>
          <p:cNvSpPr>
            <a:spLocks noGrp="1"/>
          </p:cNvSpPr>
          <p:nvPr>
            <p:ph idx="1"/>
          </p:nvPr>
        </p:nvSpPr>
        <p:spPr>
          <a:xfrm>
            <a:off x="42712" y="1146124"/>
            <a:ext cx="11972620" cy="5031155"/>
          </a:xfrm>
        </p:spPr>
        <p:txBody>
          <a:bodyPr>
            <a:normAutofit fontScale="97500"/>
          </a:bodyPr>
          <a:lstStyle/>
          <a:p>
            <a:pPr algn="just">
              <a:lnSpc>
                <a:spcPct val="100000"/>
              </a:lnSpc>
            </a:pPr>
            <a:endParaRPr lang="en-IN" altLang="en-US" dirty="0"/>
          </a:p>
          <a:p>
            <a:pPr>
              <a:buFont typeface="Arial" panose="020B0604020202020204" pitchFamily="34" charset="0"/>
              <a:buChar char="•"/>
            </a:pPr>
            <a:r>
              <a:rPr lang="en-US" dirty="0"/>
              <a:t>NLP may not show context.</a:t>
            </a:r>
          </a:p>
          <a:p>
            <a:pPr>
              <a:buFont typeface="Arial" panose="020B0604020202020204" pitchFamily="34" charset="0"/>
              <a:buChar char="•"/>
            </a:pPr>
            <a:r>
              <a:rPr lang="en-US" dirty="0"/>
              <a:t>NLP is unpredictable</a:t>
            </a:r>
          </a:p>
          <a:p>
            <a:pPr>
              <a:buFont typeface="Arial" panose="020B0604020202020204" pitchFamily="34" charset="0"/>
              <a:buChar char="•"/>
            </a:pPr>
            <a:r>
              <a:rPr lang="en-US" dirty="0"/>
              <a:t>NLP may require more keystrokes.</a:t>
            </a:r>
          </a:p>
          <a:p>
            <a:pPr>
              <a:buFont typeface="Arial" panose="020B0604020202020204" pitchFamily="34" charset="0"/>
              <a:buChar char="•"/>
            </a:pPr>
            <a:r>
              <a:rPr lang="en-US" dirty="0"/>
              <a:t>NLP is unable to adapt to the new domain, and it has a limited function that's why NLP is built for a single and specific task only. </a:t>
            </a:r>
          </a:p>
        </p:txBody>
      </p:sp>
      <p:sp>
        <p:nvSpPr>
          <p:cNvPr id="4" name="Date Placeholder 3">
            <a:extLst>
              <a:ext uri="{FF2B5EF4-FFF2-40B4-BE49-F238E27FC236}">
                <a16:creationId xmlns:a16="http://schemas.microsoft.com/office/drawing/2014/main" id="{EEAB4F0C-7E26-8697-CC99-DA3FF4F96978}"/>
              </a:ext>
            </a:extLst>
          </p:cNvPr>
          <p:cNvSpPr>
            <a:spLocks noGrp="1"/>
          </p:cNvSpPr>
          <p:nvPr>
            <p:ph type="dt" sz="half" idx="10"/>
          </p:nvPr>
        </p:nvSpPr>
        <p:spPr/>
        <p:txBody>
          <a:bodyPr/>
          <a:lstStyle/>
          <a:p>
            <a:fld id="{4727F6F8-5815-4F89-8D09-51C0F9F41A91}" type="datetime1">
              <a:rPr lang="en-IN" smtClean="0"/>
              <a:t>03-06-2024</a:t>
            </a:fld>
            <a:endParaRPr lang="en-IN"/>
          </a:p>
        </p:txBody>
      </p:sp>
      <p:sp>
        <p:nvSpPr>
          <p:cNvPr id="5" name="Footer Placeholder 4">
            <a:extLst>
              <a:ext uri="{FF2B5EF4-FFF2-40B4-BE49-F238E27FC236}">
                <a16:creationId xmlns:a16="http://schemas.microsoft.com/office/drawing/2014/main" id="{8D73563C-8BF7-3CA7-9816-87F9AC24ECB0}"/>
              </a:ext>
            </a:extLst>
          </p:cNvPr>
          <p:cNvSpPr>
            <a:spLocks noGrp="1"/>
          </p:cNvSpPr>
          <p:nvPr>
            <p:ph type="ftr" sz="quarter" idx="11"/>
          </p:nvPr>
        </p:nvSpPr>
        <p:spPr/>
        <p:txBody>
          <a:bodyPr/>
          <a:lstStyle/>
          <a:p>
            <a:r>
              <a:rPr lang="en-IN"/>
              <a:t>NATURAL LANGUAGE PROCESSING</a:t>
            </a:r>
          </a:p>
        </p:txBody>
      </p:sp>
      <p:sp>
        <p:nvSpPr>
          <p:cNvPr id="6" name="Rectangle 5">
            <a:extLst>
              <a:ext uri="{FF2B5EF4-FFF2-40B4-BE49-F238E27FC236}">
                <a16:creationId xmlns:a16="http://schemas.microsoft.com/office/drawing/2014/main" id="{01E84903-8EC8-9006-5BDD-0704586D216E}"/>
              </a:ext>
            </a:extLst>
          </p:cNvPr>
          <p:cNvSpPr/>
          <p:nvPr/>
        </p:nvSpPr>
        <p:spPr>
          <a:xfrm>
            <a:off x="0" y="1014771"/>
            <a:ext cx="12104637" cy="45719"/>
          </a:xfrm>
          <a:prstGeom prst="rect">
            <a:avLst/>
          </a:prstGeom>
          <a:solidFill>
            <a:srgbClr val="EED126"/>
          </a:solidFill>
          <a:ln>
            <a:solidFill>
              <a:srgbClr val="EED1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7" name="Rectangle 6">
            <a:extLst>
              <a:ext uri="{FF2B5EF4-FFF2-40B4-BE49-F238E27FC236}">
                <a16:creationId xmlns:a16="http://schemas.microsoft.com/office/drawing/2014/main" id="{D8A61E73-9EBB-02F0-15C9-78C9C717D05A}"/>
              </a:ext>
            </a:extLst>
          </p:cNvPr>
          <p:cNvSpPr/>
          <p:nvPr/>
        </p:nvSpPr>
        <p:spPr>
          <a:xfrm>
            <a:off x="0" y="1209718"/>
            <a:ext cx="12104637" cy="102956"/>
          </a:xfrm>
          <a:prstGeom prst="rect">
            <a:avLst/>
          </a:prstGeom>
          <a:ln>
            <a:noFill/>
          </a:ln>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a:p>
        </p:txBody>
      </p:sp>
      <p:pic>
        <p:nvPicPr>
          <p:cNvPr id="8" name="Picture 7">
            <a:extLst>
              <a:ext uri="{FF2B5EF4-FFF2-40B4-BE49-F238E27FC236}">
                <a16:creationId xmlns:a16="http://schemas.microsoft.com/office/drawing/2014/main" id="{2872514C-C7D7-994F-B9C4-7B08DF116ED9}"/>
              </a:ext>
            </a:extLst>
          </p:cNvPr>
          <p:cNvPicPr>
            <a:picLocks noChangeAspect="1"/>
          </p:cNvPicPr>
          <p:nvPr/>
        </p:nvPicPr>
        <p:blipFill>
          <a:blip r:embed="rId2" cstate="print"/>
          <a:stretch>
            <a:fillRect/>
          </a:stretch>
        </p:blipFill>
        <p:spPr>
          <a:xfrm>
            <a:off x="4953001" y="689667"/>
            <a:ext cx="1613952" cy="706104"/>
          </a:xfrm>
          <a:prstGeom prst="rect">
            <a:avLst/>
          </a:prstGeom>
        </p:spPr>
      </p:pic>
    </p:spTree>
    <p:extLst>
      <p:ext uri="{BB962C8B-B14F-4D97-AF65-F5344CB8AC3E}">
        <p14:creationId xmlns:p14="http://schemas.microsoft.com/office/powerpoint/2010/main" val="29584531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36525"/>
            <a:ext cx="10515600" cy="652780"/>
          </a:xfrm>
        </p:spPr>
        <p:txBody>
          <a:bodyPr>
            <a:normAutofit fontScale="90000"/>
          </a:bodyPr>
          <a:lstStyle/>
          <a:p>
            <a:r>
              <a:rPr lang="en-IN" b="1" dirty="0"/>
              <a:t>Components of NLP</a:t>
            </a:r>
          </a:p>
        </p:txBody>
      </p:sp>
      <p:sp>
        <p:nvSpPr>
          <p:cNvPr id="3" name="Content Placeholder 2"/>
          <p:cNvSpPr>
            <a:spLocks noGrp="1"/>
          </p:cNvSpPr>
          <p:nvPr>
            <p:ph idx="1"/>
          </p:nvPr>
        </p:nvSpPr>
        <p:spPr>
          <a:xfrm>
            <a:off x="42712" y="1146124"/>
            <a:ext cx="11972620" cy="5031155"/>
          </a:xfrm>
        </p:spPr>
        <p:txBody>
          <a:bodyPr>
            <a:normAutofit fontScale="97500"/>
          </a:bodyPr>
          <a:lstStyle/>
          <a:p>
            <a:pPr algn="just">
              <a:lnSpc>
                <a:spcPct val="100000"/>
              </a:lnSpc>
            </a:pPr>
            <a:endParaRPr lang="en-IN" altLang="en-US" dirty="0"/>
          </a:p>
          <a:p>
            <a:r>
              <a:rPr lang="en-US" b="1" dirty="0"/>
              <a:t>Natural Language Understanding (NLU)</a:t>
            </a:r>
            <a:endParaRPr lang="en-US" dirty="0"/>
          </a:p>
          <a:p>
            <a:r>
              <a:rPr lang="en-US" dirty="0"/>
              <a:t>Natural Language Understanding (NLU) helps the machine to understand and </a:t>
            </a:r>
            <a:r>
              <a:rPr lang="en-US" dirty="0" err="1"/>
              <a:t>analyse</a:t>
            </a:r>
            <a:r>
              <a:rPr lang="en-US" dirty="0"/>
              <a:t> human language by extracting the metadata from content such as concepts, entities, keywords, emotion, relations, and semantic roles.</a:t>
            </a:r>
          </a:p>
          <a:p>
            <a:r>
              <a:rPr lang="en-US" dirty="0"/>
              <a:t>NLU mainly used in Business applications to understand the customer's problem in both spoken and written language.</a:t>
            </a:r>
          </a:p>
          <a:p>
            <a:r>
              <a:rPr lang="en-US" dirty="0"/>
              <a:t>NLU involves the following tasks -</a:t>
            </a:r>
          </a:p>
          <a:p>
            <a:pPr>
              <a:buFont typeface="Arial" panose="020B0604020202020204" pitchFamily="34" charset="0"/>
              <a:buChar char="•"/>
            </a:pPr>
            <a:r>
              <a:rPr lang="en-US" dirty="0"/>
              <a:t>It is used to map the given input into useful representation.</a:t>
            </a:r>
          </a:p>
          <a:p>
            <a:pPr>
              <a:buFont typeface="Arial" panose="020B0604020202020204" pitchFamily="34" charset="0"/>
              <a:buChar char="•"/>
            </a:pPr>
            <a:r>
              <a:rPr lang="en-US" dirty="0"/>
              <a:t>It is used to analyze different aspects of the language.</a:t>
            </a:r>
          </a:p>
        </p:txBody>
      </p:sp>
      <p:sp>
        <p:nvSpPr>
          <p:cNvPr id="4" name="Date Placeholder 3">
            <a:extLst>
              <a:ext uri="{FF2B5EF4-FFF2-40B4-BE49-F238E27FC236}">
                <a16:creationId xmlns:a16="http://schemas.microsoft.com/office/drawing/2014/main" id="{EEAB4F0C-7E26-8697-CC99-DA3FF4F96978}"/>
              </a:ext>
            </a:extLst>
          </p:cNvPr>
          <p:cNvSpPr>
            <a:spLocks noGrp="1"/>
          </p:cNvSpPr>
          <p:nvPr>
            <p:ph type="dt" sz="half" idx="10"/>
          </p:nvPr>
        </p:nvSpPr>
        <p:spPr/>
        <p:txBody>
          <a:bodyPr/>
          <a:lstStyle/>
          <a:p>
            <a:fld id="{4727F6F8-5815-4F89-8D09-51C0F9F41A91}" type="datetime1">
              <a:rPr lang="en-IN" smtClean="0"/>
              <a:t>03-06-2024</a:t>
            </a:fld>
            <a:endParaRPr lang="en-IN"/>
          </a:p>
        </p:txBody>
      </p:sp>
      <p:sp>
        <p:nvSpPr>
          <p:cNvPr id="5" name="Footer Placeholder 4">
            <a:extLst>
              <a:ext uri="{FF2B5EF4-FFF2-40B4-BE49-F238E27FC236}">
                <a16:creationId xmlns:a16="http://schemas.microsoft.com/office/drawing/2014/main" id="{8D73563C-8BF7-3CA7-9816-87F9AC24ECB0}"/>
              </a:ext>
            </a:extLst>
          </p:cNvPr>
          <p:cNvSpPr>
            <a:spLocks noGrp="1"/>
          </p:cNvSpPr>
          <p:nvPr>
            <p:ph type="ftr" sz="quarter" idx="11"/>
          </p:nvPr>
        </p:nvSpPr>
        <p:spPr/>
        <p:txBody>
          <a:bodyPr/>
          <a:lstStyle/>
          <a:p>
            <a:r>
              <a:rPr lang="en-IN"/>
              <a:t>NATURAL LANGUAGE PROCESSING</a:t>
            </a:r>
          </a:p>
        </p:txBody>
      </p:sp>
      <p:sp>
        <p:nvSpPr>
          <p:cNvPr id="6" name="Rectangle 5">
            <a:extLst>
              <a:ext uri="{FF2B5EF4-FFF2-40B4-BE49-F238E27FC236}">
                <a16:creationId xmlns:a16="http://schemas.microsoft.com/office/drawing/2014/main" id="{01E84903-8EC8-9006-5BDD-0704586D216E}"/>
              </a:ext>
            </a:extLst>
          </p:cNvPr>
          <p:cNvSpPr/>
          <p:nvPr/>
        </p:nvSpPr>
        <p:spPr>
          <a:xfrm>
            <a:off x="0" y="1014771"/>
            <a:ext cx="12104637" cy="45719"/>
          </a:xfrm>
          <a:prstGeom prst="rect">
            <a:avLst/>
          </a:prstGeom>
          <a:solidFill>
            <a:srgbClr val="EED126"/>
          </a:solidFill>
          <a:ln>
            <a:solidFill>
              <a:srgbClr val="EED1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7" name="Rectangle 6">
            <a:extLst>
              <a:ext uri="{FF2B5EF4-FFF2-40B4-BE49-F238E27FC236}">
                <a16:creationId xmlns:a16="http://schemas.microsoft.com/office/drawing/2014/main" id="{D8A61E73-9EBB-02F0-15C9-78C9C717D05A}"/>
              </a:ext>
            </a:extLst>
          </p:cNvPr>
          <p:cNvSpPr/>
          <p:nvPr/>
        </p:nvSpPr>
        <p:spPr>
          <a:xfrm>
            <a:off x="0" y="1209718"/>
            <a:ext cx="12104637" cy="102956"/>
          </a:xfrm>
          <a:prstGeom prst="rect">
            <a:avLst/>
          </a:prstGeom>
          <a:ln>
            <a:noFill/>
          </a:ln>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a:p>
        </p:txBody>
      </p:sp>
      <p:pic>
        <p:nvPicPr>
          <p:cNvPr id="8" name="Picture 7">
            <a:extLst>
              <a:ext uri="{FF2B5EF4-FFF2-40B4-BE49-F238E27FC236}">
                <a16:creationId xmlns:a16="http://schemas.microsoft.com/office/drawing/2014/main" id="{2872514C-C7D7-994F-B9C4-7B08DF116ED9}"/>
              </a:ext>
            </a:extLst>
          </p:cNvPr>
          <p:cNvPicPr>
            <a:picLocks noChangeAspect="1"/>
          </p:cNvPicPr>
          <p:nvPr/>
        </p:nvPicPr>
        <p:blipFill>
          <a:blip r:embed="rId2" cstate="print"/>
          <a:stretch>
            <a:fillRect/>
          </a:stretch>
        </p:blipFill>
        <p:spPr>
          <a:xfrm>
            <a:off x="4953001" y="689667"/>
            <a:ext cx="1613952" cy="706104"/>
          </a:xfrm>
          <a:prstGeom prst="rect">
            <a:avLst/>
          </a:prstGeom>
        </p:spPr>
      </p:pic>
    </p:spTree>
    <p:extLst>
      <p:ext uri="{BB962C8B-B14F-4D97-AF65-F5344CB8AC3E}">
        <p14:creationId xmlns:p14="http://schemas.microsoft.com/office/powerpoint/2010/main" val="38940852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DA470-C458-CC52-2D7E-B97D752A3956}"/>
              </a:ext>
            </a:extLst>
          </p:cNvPr>
          <p:cNvSpPr>
            <a:spLocks noGrp="1"/>
          </p:cNvSpPr>
          <p:nvPr>
            <p:ph type="title"/>
          </p:nvPr>
        </p:nvSpPr>
        <p:spPr>
          <a:xfrm>
            <a:off x="838200" y="365125"/>
            <a:ext cx="10515600" cy="782357"/>
          </a:xfrm>
        </p:spPr>
        <p:txBody>
          <a:bodyPr/>
          <a:lstStyle/>
          <a:p>
            <a:r>
              <a:rPr lang="en-IN" b="1" dirty="0">
                <a:latin typeface="Times New Roman" panose="02020603050405020304" pitchFamily="18" charset="0"/>
                <a:cs typeface="Times New Roman" panose="02020603050405020304" pitchFamily="18" charset="0"/>
              </a:rPr>
              <a:t>Course Objectives</a:t>
            </a:r>
          </a:p>
        </p:txBody>
      </p:sp>
      <p:sp>
        <p:nvSpPr>
          <p:cNvPr id="3" name="Content Placeholder 2">
            <a:extLst>
              <a:ext uri="{FF2B5EF4-FFF2-40B4-BE49-F238E27FC236}">
                <a16:creationId xmlns:a16="http://schemas.microsoft.com/office/drawing/2014/main" id="{E8A95C85-6593-F1FA-829C-C29C210DB3E5}"/>
              </a:ext>
            </a:extLst>
          </p:cNvPr>
          <p:cNvSpPr>
            <a:spLocks noGrp="1"/>
          </p:cNvSpPr>
          <p:nvPr>
            <p:ph idx="1"/>
          </p:nvPr>
        </p:nvSpPr>
        <p:spPr>
          <a:xfrm>
            <a:off x="466165" y="1452282"/>
            <a:ext cx="11268635" cy="4724681"/>
          </a:xfrm>
        </p:spPr>
        <p:txBody>
          <a:bodyPr>
            <a:normAutofit fontScale="85000" lnSpcReduction="10000"/>
          </a:bodyPr>
          <a:lstStyle/>
          <a:p>
            <a:pPr marL="342900" indent="-342900">
              <a:lnSpc>
                <a:spcPct val="150000"/>
              </a:lnSpc>
              <a:buFont typeface="+mj-lt"/>
              <a:buAutoNum type="arabicPeriod"/>
            </a:pPr>
            <a:r>
              <a:rPr lang="en-US" sz="2500" dirty="0">
                <a:solidFill>
                  <a:srgbClr val="000000"/>
                </a:solidFill>
                <a:latin typeface="Times New Roman" panose="02020603050405020304" pitchFamily="18" charset="0"/>
                <a:cs typeface="Times New Roman" panose="02020603050405020304" pitchFamily="18" charset="0"/>
              </a:rPr>
              <a:t>Teach students the leading trends and systems in natural language processing.</a:t>
            </a:r>
          </a:p>
          <a:p>
            <a:pPr marL="342900" indent="-342900">
              <a:lnSpc>
                <a:spcPct val="150000"/>
              </a:lnSpc>
              <a:buFont typeface="+mj-lt"/>
              <a:buAutoNum type="arabicPeriod"/>
            </a:pPr>
            <a:r>
              <a:rPr lang="en-US" sz="2400" dirty="0">
                <a:solidFill>
                  <a:srgbClr val="000000"/>
                </a:solidFill>
                <a:latin typeface="Times New Roman" panose="02020603050405020304" pitchFamily="18" charset="0"/>
                <a:cs typeface="Times New Roman" panose="02020603050405020304" pitchFamily="18" charset="0"/>
              </a:rPr>
              <a:t>Make them understand the concepts of morphology, syntax, semantics and pragmatics of the language and that they are able to give the appropriate examples that will illustrate the above mentioned concept.</a:t>
            </a:r>
          </a:p>
          <a:p>
            <a:pPr marL="342900" indent="-342900">
              <a:lnSpc>
                <a:spcPct val="150000"/>
              </a:lnSpc>
              <a:buFont typeface="+mj-lt"/>
              <a:buAutoNum type="arabicPeriod"/>
            </a:pPr>
            <a:r>
              <a:rPr lang="en-US" sz="2400" dirty="0">
                <a:solidFill>
                  <a:srgbClr val="000000"/>
                </a:solidFill>
                <a:latin typeface="Times New Roman" panose="02020603050405020304" pitchFamily="18" charset="0"/>
                <a:cs typeface="Times New Roman" panose="02020603050405020304" pitchFamily="18" charset="0"/>
              </a:rPr>
              <a:t>Teach them to recognize the significance of pragmatics for natural language understanding.</a:t>
            </a:r>
          </a:p>
          <a:p>
            <a:pPr marL="342900" indent="-342900">
              <a:lnSpc>
                <a:spcPct val="150000"/>
              </a:lnSpc>
              <a:buFont typeface="+mj-lt"/>
              <a:buAutoNum type="arabicPeriod"/>
            </a:pPr>
            <a:r>
              <a:rPr lang="en-US" sz="2400" dirty="0">
                <a:solidFill>
                  <a:srgbClr val="000000"/>
                </a:solidFill>
                <a:latin typeface="Times New Roman" panose="02020603050405020304" pitchFamily="18" charset="0"/>
                <a:cs typeface="Times New Roman" panose="02020603050405020304" pitchFamily="18" charset="0"/>
              </a:rPr>
              <a:t>Enable students to be capable to describe the application based on natural language processing and to show the points of syntactic, semantic and pragmatic processing.</a:t>
            </a:r>
          </a:p>
          <a:p>
            <a:pPr marL="342900" indent="-342900">
              <a:lnSpc>
                <a:spcPct val="150000"/>
              </a:lnSpc>
              <a:buFont typeface="+mj-lt"/>
              <a:buAutoNum type="arabicPeriod"/>
            </a:pPr>
            <a:r>
              <a:rPr lang="en-US" sz="2400" dirty="0">
                <a:solidFill>
                  <a:srgbClr val="000000"/>
                </a:solidFill>
                <a:latin typeface="Times New Roman" panose="02020603050405020304" pitchFamily="18" charset="0"/>
                <a:cs typeface="Times New Roman" panose="02020603050405020304" pitchFamily="18" charset="0"/>
              </a:rPr>
              <a:t>To understand natural language processing and to learn how to apply basic algorithms in this field.</a:t>
            </a:r>
          </a:p>
          <a:p>
            <a:pPr marL="0" indent="0">
              <a:lnSpc>
                <a:spcPct val="150000"/>
              </a:lnSpc>
              <a:buNone/>
            </a:pPr>
            <a:br>
              <a:rPr lang="en-US" sz="1600" dirty="0">
                <a:latin typeface="Times New Roman" panose="02020603050405020304" pitchFamily="18" charset="0"/>
                <a:cs typeface="Times New Roman" panose="02020603050405020304" pitchFamily="18" charset="0"/>
              </a:rPr>
            </a:br>
            <a:endParaRPr lang="en-IN" sz="2400" b="0" i="0" u="none" strike="noStrike" dirty="0">
              <a:solidFill>
                <a:srgbClr val="000000"/>
              </a:solidFill>
              <a:effectLst/>
              <a:latin typeface="Times New Roman" panose="02020603050405020304" pitchFamily="18" charset="0"/>
              <a:cs typeface="Times New Roman" panose="02020603050405020304" pitchFamily="18" charset="0"/>
            </a:endParaRPr>
          </a:p>
          <a:p>
            <a:pPr marL="342900" indent="-342900">
              <a:lnSpc>
                <a:spcPct val="150000"/>
              </a:lnSpc>
              <a:buFont typeface="+mj-lt"/>
              <a:buAutoNum type="arabicPeriod"/>
            </a:pPr>
            <a:endParaRPr lang="en-US" sz="2400" b="0" i="0" u="none" strike="noStrike" dirty="0">
              <a:solidFill>
                <a:srgbClr val="000000"/>
              </a:solidFill>
              <a:effectLst/>
              <a:latin typeface="Arial" panose="020B0604020202020204" pitchFamily="34" charset="0"/>
            </a:endParaRPr>
          </a:p>
        </p:txBody>
      </p:sp>
      <p:sp>
        <p:nvSpPr>
          <p:cNvPr id="4" name="Date Placeholder 3">
            <a:extLst>
              <a:ext uri="{FF2B5EF4-FFF2-40B4-BE49-F238E27FC236}">
                <a16:creationId xmlns:a16="http://schemas.microsoft.com/office/drawing/2014/main" id="{10ECC29B-7E85-5085-ED9A-6D6ADB2788E3}"/>
              </a:ext>
            </a:extLst>
          </p:cNvPr>
          <p:cNvSpPr>
            <a:spLocks noGrp="1"/>
          </p:cNvSpPr>
          <p:nvPr>
            <p:ph type="dt" sz="half" idx="10"/>
          </p:nvPr>
        </p:nvSpPr>
        <p:spPr/>
        <p:txBody>
          <a:bodyPr/>
          <a:lstStyle/>
          <a:p>
            <a:fld id="{ED39DAD0-DB0A-4188-AE24-6D17C41B32AB}" type="datetime1">
              <a:rPr lang="en-IN" smtClean="0"/>
              <a:t>03-06-2024</a:t>
            </a:fld>
            <a:endParaRPr lang="en-IN"/>
          </a:p>
        </p:txBody>
      </p:sp>
      <p:sp>
        <p:nvSpPr>
          <p:cNvPr id="5" name="Footer Placeholder 4">
            <a:extLst>
              <a:ext uri="{FF2B5EF4-FFF2-40B4-BE49-F238E27FC236}">
                <a16:creationId xmlns:a16="http://schemas.microsoft.com/office/drawing/2014/main" id="{658B66E9-9082-EC9D-084F-75A4F2FC9CDD}"/>
              </a:ext>
            </a:extLst>
          </p:cNvPr>
          <p:cNvSpPr>
            <a:spLocks noGrp="1"/>
          </p:cNvSpPr>
          <p:nvPr>
            <p:ph type="ftr" sz="quarter" idx="11"/>
          </p:nvPr>
        </p:nvSpPr>
        <p:spPr/>
        <p:txBody>
          <a:bodyPr/>
          <a:lstStyle/>
          <a:p>
            <a:r>
              <a:rPr lang="en-US"/>
              <a:t>NATURAL LANGUAGE PROCESSING</a:t>
            </a:r>
            <a:endParaRPr lang="en-IN"/>
          </a:p>
        </p:txBody>
      </p:sp>
      <p:sp>
        <p:nvSpPr>
          <p:cNvPr id="7" name="Rectangle 6">
            <a:extLst>
              <a:ext uri="{FF2B5EF4-FFF2-40B4-BE49-F238E27FC236}">
                <a16:creationId xmlns:a16="http://schemas.microsoft.com/office/drawing/2014/main" id="{7D204E78-80FD-F4BD-2381-BDE7DD3ABE03}"/>
              </a:ext>
            </a:extLst>
          </p:cNvPr>
          <p:cNvSpPr/>
          <p:nvPr/>
        </p:nvSpPr>
        <p:spPr>
          <a:xfrm>
            <a:off x="87363" y="1071282"/>
            <a:ext cx="12104637" cy="45719"/>
          </a:xfrm>
          <a:prstGeom prst="rect">
            <a:avLst/>
          </a:prstGeom>
          <a:solidFill>
            <a:srgbClr val="EED126"/>
          </a:solidFill>
          <a:ln>
            <a:solidFill>
              <a:srgbClr val="EED1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8" name="Rectangle 7">
            <a:extLst>
              <a:ext uri="{FF2B5EF4-FFF2-40B4-BE49-F238E27FC236}">
                <a16:creationId xmlns:a16="http://schemas.microsoft.com/office/drawing/2014/main" id="{D37490E3-E7D4-6B4F-7BDC-3AD757763559}"/>
              </a:ext>
            </a:extLst>
          </p:cNvPr>
          <p:cNvSpPr/>
          <p:nvPr/>
        </p:nvSpPr>
        <p:spPr>
          <a:xfrm>
            <a:off x="87363" y="1266229"/>
            <a:ext cx="12104637" cy="102956"/>
          </a:xfrm>
          <a:prstGeom prst="rect">
            <a:avLst/>
          </a:prstGeom>
          <a:ln>
            <a:noFill/>
          </a:ln>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a:p>
        </p:txBody>
      </p:sp>
      <p:pic>
        <p:nvPicPr>
          <p:cNvPr id="9" name="Picture 8">
            <a:extLst>
              <a:ext uri="{FF2B5EF4-FFF2-40B4-BE49-F238E27FC236}">
                <a16:creationId xmlns:a16="http://schemas.microsoft.com/office/drawing/2014/main" id="{584C4E6F-3A88-D2D6-ED23-D826027A330E}"/>
              </a:ext>
            </a:extLst>
          </p:cNvPr>
          <p:cNvPicPr>
            <a:picLocks noChangeAspect="1"/>
          </p:cNvPicPr>
          <p:nvPr/>
        </p:nvPicPr>
        <p:blipFill>
          <a:blip r:embed="rId2" cstate="print"/>
          <a:stretch>
            <a:fillRect/>
          </a:stretch>
        </p:blipFill>
        <p:spPr>
          <a:xfrm>
            <a:off x="5040364" y="746178"/>
            <a:ext cx="1613952" cy="706104"/>
          </a:xfrm>
          <a:prstGeom prst="rect">
            <a:avLst/>
          </a:prstGeom>
        </p:spPr>
      </p:pic>
    </p:spTree>
    <p:extLst>
      <p:ext uri="{BB962C8B-B14F-4D97-AF65-F5344CB8AC3E}">
        <p14:creationId xmlns:p14="http://schemas.microsoft.com/office/powerpoint/2010/main" val="41124340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36525"/>
            <a:ext cx="10515600" cy="652780"/>
          </a:xfrm>
        </p:spPr>
        <p:txBody>
          <a:bodyPr>
            <a:normAutofit fontScale="90000"/>
          </a:bodyPr>
          <a:lstStyle/>
          <a:p>
            <a:r>
              <a:rPr lang="en-IN" b="1" dirty="0"/>
              <a:t>Components of NLP</a:t>
            </a:r>
          </a:p>
        </p:txBody>
      </p:sp>
      <p:sp>
        <p:nvSpPr>
          <p:cNvPr id="3" name="Content Placeholder 2"/>
          <p:cNvSpPr>
            <a:spLocks noGrp="1"/>
          </p:cNvSpPr>
          <p:nvPr>
            <p:ph idx="1"/>
          </p:nvPr>
        </p:nvSpPr>
        <p:spPr>
          <a:xfrm>
            <a:off x="42712" y="1146124"/>
            <a:ext cx="11972620" cy="5031155"/>
          </a:xfrm>
        </p:spPr>
        <p:txBody>
          <a:bodyPr>
            <a:normAutofit fontScale="97500"/>
          </a:bodyPr>
          <a:lstStyle/>
          <a:p>
            <a:pPr algn="just">
              <a:lnSpc>
                <a:spcPct val="100000"/>
              </a:lnSpc>
            </a:pPr>
            <a:endParaRPr lang="en-IN" altLang="en-US" dirty="0"/>
          </a:p>
          <a:p>
            <a:r>
              <a:rPr lang="en-US" b="1" dirty="0"/>
              <a:t>2. Natural Language Generation (NLG)</a:t>
            </a:r>
            <a:endParaRPr lang="en-US" dirty="0"/>
          </a:p>
          <a:p>
            <a:r>
              <a:rPr lang="en-US" dirty="0"/>
              <a:t>Natural Language Generation (NLG) acts as a translator that converts the computerized data into natural language representation.</a:t>
            </a:r>
          </a:p>
          <a:p>
            <a:r>
              <a:rPr lang="en-US" dirty="0"/>
              <a:t> It mainly involves Text planning, Sentence planning, and Text Realization.</a:t>
            </a:r>
          </a:p>
        </p:txBody>
      </p:sp>
      <p:sp>
        <p:nvSpPr>
          <p:cNvPr id="4" name="Date Placeholder 3">
            <a:extLst>
              <a:ext uri="{FF2B5EF4-FFF2-40B4-BE49-F238E27FC236}">
                <a16:creationId xmlns:a16="http://schemas.microsoft.com/office/drawing/2014/main" id="{EEAB4F0C-7E26-8697-CC99-DA3FF4F96978}"/>
              </a:ext>
            </a:extLst>
          </p:cNvPr>
          <p:cNvSpPr>
            <a:spLocks noGrp="1"/>
          </p:cNvSpPr>
          <p:nvPr>
            <p:ph type="dt" sz="half" idx="10"/>
          </p:nvPr>
        </p:nvSpPr>
        <p:spPr/>
        <p:txBody>
          <a:bodyPr/>
          <a:lstStyle/>
          <a:p>
            <a:fld id="{4727F6F8-5815-4F89-8D09-51C0F9F41A91}" type="datetime1">
              <a:rPr lang="en-IN" smtClean="0"/>
              <a:t>03-06-2024</a:t>
            </a:fld>
            <a:endParaRPr lang="en-IN"/>
          </a:p>
        </p:txBody>
      </p:sp>
      <p:sp>
        <p:nvSpPr>
          <p:cNvPr id="5" name="Footer Placeholder 4">
            <a:extLst>
              <a:ext uri="{FF2B5EF4-FFF2-40B4-BE49-F238E27FC236}">
                <a16:creationId xmlns:a16="http://schemas.microsoft.com/office/drawing/2014/main" id="{8D73563C-8BF7-3CA7-9816-87F9AC24ECB0}"/>
              </a:ext>
            </a:extLst>
          </p:cNvPr>
          <p:cNvSpPr>
            <a:spLocks noGrp="1"/>
          </p:cNvSpPr>
          <p:nvPr>
            <p:ph type="ftr" sz="quarter" idx="11"/>
          </p:nvPr>
        </p:nvSpPr>
        <p:spPr/>
        <p:txBody>
          <a:bodyPr/>
          <a:lstStyle/>
          <a:p>
            <a:r>
              <a:rPr lang="en-IN"/>
              <a:t>NATURAL LANGUAGE PROCESSING</a:t>
            </a:r>
          </a:p>
        </p:txBody>
      </p:sp>
      <p:sp>
        <p:nvSpPr>
          <p:cNvPr id="6" name="Rectangle 5">
            <a:extLst>
              <a:ext uri="{FF2B5EF4-FFF2-40B4-BE49-F238E27FC236}">
                <a16:creationId xmlns:a16="http://schemas.microsoft.com/office/drawing/2014/main" id="{01E84903-8EC8-9006-5BDD-0704586D216E}"/>
              </a:ext>
            </a:extLst>
          </p:cNvPr>
          <p:cNvSpPr/>
          <p:nvPr/>
        </p:nvSpPr>
        <p:spPr>
          <a:xfrm>
            <a:off x="0" y="1014771"/>
            <a:ext cx="12104637" cy="45719"/>
          </a:xfrm>
          <a:prstGeom prst="rect">
            <a:avLst/>
          </a:prstGeom>
          <a:solidFill>
            <a:srgbClr val="EED126"/>
          </a:solidFill>
          <a:ln>
            <a:solidFill>
              <a:srgbClr val="EED1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7" name="Rectangle 6">
            <a:extLst>
              <a:ext uri="{FF2B5EF4-FFF2-40B4-BE49-F238E27FC236}">
                <a16:creationId xmlns:a16="http://schemas.microsoft.com/office/drawing/2014/main" id="{D8A61E73-9EBB-02F0-15C9-78C9C717D05A}"/>
              </a:ext>
            </a:extLst>
          </p:cNvPr>
          <p:cNvSpPr/>
          <p:nvPr/>
        </p:nvSpPr>
        <p:spPr>
          <a:xfrm>
            <a:off x="0" y="1209718"/>
            <a:ext cx="12104637" cy="102956"/>
          </a:xfrm>
          <a:prstGeom prst="rect">
            <a:avLst/>
          </a:prstGeom>
          <a:ln>
            <a:noFill/>
          </a:ln>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a:p>
        </p:txBody>
      </p:sp>
      <p:pic>
        <p:nvPicPr>
          <p:cNvPr id="8" name="Picture 7">
            <a:extLst>
              <a:ext uri="{FF2B5EF4-FFF2-40B4-BE49-F238E27FC236}">
                <a16:creationId xmlns:a16="http://schemas.microsoft.com/office/drawing/2014/main" id="{2872514C-C7D7-994F-B9C4-7B08DF116ED9}"/>
              </a:ext>
            </a:extLst>
          </p:cNvPr>
          <p:cNvPicPr>
            <a:picLocks noChangeAspect="1"/>
          </p:cNvPicPr>
          <p:nvPr/>
        </p:nvPicPr>
        <p:blipFill>
          <a:blip r:embed="rId2" cstate="print"/>
          <a:stretch>
            <a:fillRect/>
          </a:stretch>
        </p:blipFill>
        <p:spPr>
          <a:xfrm>
            <a:off x="4953001" y="689667"/>
            <a:ext cx="1613952" cy="706104"/>
          </a:xfrm>
          <a:prstGeom prst="rect">
            <a:avLst/>
          </a:prstGeom>
        </p:spPr>
      </p:pic>
    </p:spTree>
    <p:extLst>
      <p:ext uri="{BB962C8B-B14F-4D97-AF65-F5344CB8AC3E}">
        <p14:creationId xmlns:p14="http://schemas.microsoft.com/office/powerpoint/2010/main" val="7447252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1450"/>
            <a:ext cx="10515600" cy="960755"/>
          </a:xfrm>
        </p:spPr>
        <p:txBody>
          <a:bodyPr/>
          <a:lstStyle/>
          <a:p>
            <a:pPr algn="ctr"/>
            <a:r>
              <a:rPr lang="en-IN" altLang="en-US" sz="4000" b="1" i="1" dirty="0">
                <a:sym typeface="+mn-ea"/>
              </a:rPr>
              <a:t>Programming Languages for NLP</a:t>
            </a:r>
            <a:endParaRPr lang="en-US" sz="4000" b="1" i="1" dirty="0"/>
          </a:p>
        </p:txBody>
      </p:sp>
      <p:pic>
        <p:nvPicPr>
          <p:cNvPr id="4" name="Picture 3">
            <a:extLst>
              <a:ext uri="{FF2B5EF4-FFF2-40B4-BE49-F238E27FC236}">
                <a16:creationId xmlns:a16="http://schemas.microsoft.com/office/drawing/2014/main" id="{76DE587B-9C7D-019B-60EA-DE8AEE795BE2}"/>
              </a:ext>
            </a:extLst>
          </p:cNvPr>
          <p:cNvPicPr>
            <a:picLocks noChangeAspect="1"/>
          </p:cNvPicPr>
          <p:nvPr/>
        </p:nvPicPr>
        <p:blipFill>
          <a:blip r:embed="rId2"/>
          <a:stretch>
            <a:fillRect/>
          </a:stretch>
        </p:blipFill>
        <p:spPr>
          <a:xfrm>
            <a:off x="174249" y="1778102"/>
            <a:ext cx="6081287" cy="4557155"/>
          </a:xfrm>
          <a:prstGeom prst="rect">
            <a:avLst/>
          </a:prstGeom>
        </p:spPr>
      </p:pic>
      <p:pic>
        <p:nvPicPr>
          <p:cNvPr id="6" name="Picture 5">
            <a:extLst>
              <a:ext uri="{FF2B5EF4-FFF2-40B4-BE49-F238E27FC236}">
                <a16:creationId xmlns:a16="http://schemas.microsoft.com/office/drawing/2014/main" id="{8541B26A-49AE-5B6D-EB66-5E886F63E061}"/>
              </a:ext>
            </a:extLst>
          </p:cNvPr>
          <p:cNvPicPr>
            <a:picLocks noChangeAspect="1"/>
          </p:cNvPicPr>
          <p:nvPr/>
        </p:nvPicPr>
        <p:blipFill>
          <a:blip r:embed="rId3"/>
          <a:stretch>
            <a:fillRect/>
          </a:stretch>
        </p:blipFill>
        <p:spPr>
          <a:xfrm>
            <a:off x="6750424" y="1757009"/>
            <a:ext cx="4993341" cy="4652756"/>
          </a:xfrm>
          <a:prstGeom prst="rect">
            <a:avLst/>
          </a:prstGeom>
        </p:spPr>
      </p:pic>
      <p:sp>
        <p:nvSpPr>
          <p:cNvPr id="3" name="Date Placeholder 2">
            <a:extLst>
              <a:ext uri="{FF2B5EF4-FFF2-40B4-BE49-F238E27FC236}">
                <a16:creationId xmlns:a16="http://schemas.microsoft.com/office/drawing/2014/main" id="{DCA853F0-16E0-DE51-7395-2E906E01F96E}"/>
              </a:ext>
            </a:extLst>
          </p:cNvPr>
          <p:cNvSpPr>
            <a:spLocks noGrp="1"/>
          </p:cNvSpPr>
          <p:nvPr>
            <p:ph type="dt" sz="half" idx="10"/>
          </p:nvPr>
        </p:nvSpPr>
        <p:spPr/>
        <p:txBody>
          <a:bodyPr/>
          <a:lstStyle/>
          <a:p>
            <a:fld id="{CA35E0C6-706F-452C-AD77-59D9953A98AA}" type="datetime1">
              <a:rPr lang="en-IN" smtClean="0"/>
              <a:t>03-06-2024</a:t>
            </a:fld>
            <a:endParaRPr lang="en-IN"/>
          </a:p>
        </p:txBody>
      </p:sp>
      <p:sp>
        <p:nvSpPr>
          <p:cNvPr id="7" name="Footer Placeholder 6">
            <a:extLst>
              <a:ext uri="{FF2B5EF4-FFF2-40B4-BE49-F238E27FC236}">
                <a16:creationId xmlns:a16="http://schemas.microsoft.com/office/drawing/2014/main" id="{2DEBC3E4-0AC0-62BC-6FDD-271DB73E78A5}"/>
              </a:ext>
            </a:extLst>
          </p:cNvPr>
          <p:cNvSpPr>
            <a:spLocks noGrp="1"/>
          </p:cNvSpPr>
          <p:nvPr>
            <p:ph type="ftr" sz="quarter" idx="11"/>
          </p:nvPr>
        </p:nvSpPr>
        <p:spPr/>
        <p:txBody>
          <a:bodyPr/>
          <a:lstStyle/>
          <a:p>
            <a:r>
              <a:rPr lang="en-IN"/>
              <a:t>NATURAL LANGUAGE PROCESSING</a:t>
            </a:r>
          </a:p>
        </p:txBody>
      </p:sp>
      <p:sp>
        <p:nvSpPr>
          <p:cNvPr id="8" name="Rectangle 7">
            <a:extLst>
              <a:ext uri="{FF2B5EF4-FFF2-40B4-BE49-F238E27FC236}">
                <a16:creationId xmlns:a16="http://schemas.microsoft.com/office/drawing/2014/main" id="{385C13EE-6FB8-AC48-9848-B7337BA81F98}"/>
              </a:ext>
            </a:extLst>
          </p:cNvPr>
          <p:cNvSpPr/>
          <p:nvPr/>
        </p:nvSpPr>
        <p:spPr>
          <a:xfrm>
            <a:off x="43681" y="930651"/>
            <a:ext cx="12104637" cy="45719"/>
          </a:xfrm>
          <a:prstGeom prst="rect">
            <a:avLst/>
          </a:prstGeom>
          <a:solidFill>
            <a:srgbClr val="EED126"/>
          </a:solidFill>
          <a:ln>
            <a:solidFill>
              <a:srgbClr val="EED1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9" name="Rectangle 8">
            <a:extLst>
              <a:ext uri="{FF2B5EF4-FFF2-40B4-BE49-F238E27FC236}">
                <a16:creationId xmlns:a16="http://schemas.microsoft.com/office/drawing/2014/main" id="{679F0B4E-0137-3A38-E0CA-0CCAF4AE5A76}"/>
              </a:ext>
            </a:extLst>
          </p:cNvPr>
          <p:cNvSpPr/>
          <p:nvPr/>
        </p:nvSpPr>
        <p:spPr>
          <a:xfrm>
            <a:off x="43681" y="1129812"/>
            <a:ext cx="12104637" cy="102956"/>
          </a:xfrm>
          <a:prstGeom prst="rect">
            <a:avLst/>
          </a:prstGeom>
          <a:ln>
            <a:noFill/>
          </a:ln>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a:p>
        </p:txBody>
      </p:sp>
      <p:pic>
        <p:nvPicPr>
          <p:cNvPr id="10" name="Picture 9">
            <a:extLst>
              <a:ext uri="{FF2B5EF4-FFF2-40B4-BE49-F238E27FC236}">
                <a16:creationId xmlns:a16="http://schemas.microsoft.com/office/drawing/2014/main" id="{22DD519C-CD28-241D-B1C4-6208AC9AEE70}"/>
              </a:ext>
            </a:extLst>
          </p:cNvPr>
          <p:cNvPicPr>
            <a:picLocks noChangeAspect="1"/>
          </p:cNvPicPr>
          <p:nvPr/>
        </p:nvPicPr>
        <p:blipFill>
          <a:blip r:embed="rId4" cstate="print"/>
          <a:stretch>
            <a:fillRect/>
          </a:stretch>
        </p:blipFill>
        <p:spPr>
          <a:xfrm>
            <a:off x="4996682" y="605547"/>
            <a:ext cx="1613952" cy="706104"/>
          </a:xfrm>
          <a:prstGeom prst="rect">
            <a:avLst/>
          </a:prstGeom>
        </p:spPr>
      </p:pic>
      <p:sp>
        <p:nvSpPr>
          <p:cNvPr id="11" name="TextBox 10">
            <a:extLst>
              <a:ext uri="{FF2B5EF4-FFF2-40B4-BE49-F238E27FC236}">
                <a16:creationId xmlns:a16="http://schemas.microsoft.com/office/drawing/2014/main" id="{E086B1AB-525C-DE5B-0897-2857F820CF31}"/>
              </a:ext>
            </a:extLst>
          </p:cNvPr>
          <p:cNvSpPr txBox="1"/>
          <p:nvPr/>
        </p:nvSpPr>
        <p:spPr>
          <a:xfrm>
            <a:off x="3047515" y="3152602"/>
            <a:ext cx="6095028" cy="369332"/>
          </a:xfrm>
          <a:prstGeom prst="rect">
            <a:avLst/>
          </a:prstGeom>
          <a:noFill/>
        </p:spPr>
        <p:txBody>
          <a:bodyPr wrap="square">
            <a:spAutoFit/>
          </a:bodyPr>
          <a:lstStyle/>
          <a:p>
            <a:r>
              <a:rPr lang="en-IN" dirty="0"/>
              <a:t>list of NLP APIs</a:t>
            </a:r>
          </a:p>
        </p:txBody>
      </p:sp>
    </p:spTree>
    <p:extLst>
      <p:ext uri="{BB962C8B-B14F-4D97-AF65-F5344CB8AC3E}">
        <p14:creationId xmlns:p14="http://schemas.microsoft.com/office/powerpoint/2010/main" val="25693679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36525"/>
            <a:ext cx="10515600" cy="652780"/>
          </a:xfrm>
        </p:spPr>
        <p:txBody>
          <a:bodyPr>
            <a:normAutofit fontScale="90000"/>
          </a:bodyPr>
          <a:lstStyle/>
          <a:p>
            <a:r>
              <a:rPr lang="en-IN" b="1" dirty="0"/>
              <a:t>NLP Libraries</a:t>
            </a:r>
          </a:p>
        </p:txBody>
      </p:sp>
      <p:sp>
        <p:nvSpPr>
          <p:cNvPr id="3" name="Content Placeholder 2"/>
          <p:cNvSpPr>
            <a:spLocks noGrp="1"/>
          </p:cNvSpPr>
          <p:nvPr>
            <p:ph idx="1"/>
          </p:nvPr>
        </p:nvSpPr>
        <p:spPr>
          <a:xfrm>
            <a:off x="42712" y="1146124"/>
            <a:ext cx="11972620" cy="5031155"/>
          </a:xfrm>
        </p:spPr>
        <p:txBody>
          <a:bodyPr>
            <a:normAutofit fontScale="97500" lnSpcReduction="10000"/>
          </a:bodyPr>
          <a:lstStyle/>
          <a:p>
            <a:pPr algn="just">
              <a:lnSpc>
                <a:spcPct val="100000"/>
              </a:lnSpc>
            </a:pPr>
            <a:endParaRPr lang="en-IN" altLang="en-US" dirty="0"/>
          </a:p>
          <a:p>
            <a:r>
              <a:rPr lang="en-US" b="1" dirty="0"/>
              <a:t>Scikit-learn:</a:t>
            </a:r>
            <a:r>
              <a:rPr lang="en-US" dirty="0"/>
              <a:t> It provides a wide range of algorithms for building machine learning models in Python.</a:t>
            </a:r>
          </a:p>
          <a:p>
            <a:r>
              <a:rPr lang="en-US" b="1" dirty="0"/>
              <a:t>Natural language Toolkit (NLTK):</a:t>
            </a:r>
            <a:r>
              <a:rPr lang="en-US" dirty="0"/>
              <a:t> NLTK is a complete toolkit for all NLP techniques.</a:t>
            </a:r>
          </a:p>
          <a:p>
            <a:r>
              <a:rPr lang="en-US" b="1" dirty="0"/>
              <a:t>Pattern:</a:t>
            </a:r>
            <a:r>
              <a:rPr lang="en-US" dirty="0"/>
              <a:t> It is a web mining module for NLP and machine learning.</a:t>
            </a:r>
          </a:p>
          <a:p>
            <a:r>
              <a:rPr lang="en-US" b="1" dirty="0" err="1"/>
              <a:t>TextBlob</a:t>
            </a:r>
            <a:r>
              <a:rPr lang="en-US" b="1" dirty="0"/>
              <a:t>:</a:t>
            </a:r>
            <a:r>
              <a:rPr lang="en-US" dirty="0"/>
              <a:t> It provides an easy interface to learn basic NLP tasks like sentiment analysis, noun phrase extraction, or pos-tagging.</a:t>
            </a:r>
          </a:p>
          <a:p>
            <a:r>
              <a:rPr lang="en-US" b="1" dirty="0" err="1"/>
              <a:t>Quepy</a:t>
            </a:r>
            <a:r>
              <a:rPr lang="en-US" b="1" dirty="0"/>
              <a:t>:</a:t>
            </a:r>
            <a:r>
              <a:rPr lang="en-US" dirty="0"/>
              <a:t> </a:t>
            </a:r>
            <a:r>
              <a:rPr lang="en-US" dirty="0" err="1"/>
              <a:t>Quepy</a:t>
            </a:r>
            <a:r>
              <a:rPr lang="en-US" dirty="0"/>
              <a:t> is used to transform natural language questions into queries in a database query language.</a:t>
            </a:r>
          </a:p>
          <a:p>
            <a:r>
              <a:rPr lang="en-US" b="1" dirty="0" err="1"/>
              <a:t>SpaCy</a:t>
            </a:r>
            <a:r>
              <a:rPr lang="en-US" b="1" dirty="0"/>
              <a:t>:</a:t>
            </a:r>
            <a:r>
              <a:rPr lang="en-US" dirty="0"/>
              <a:t> </a:t>
            </a:r>
            <a:r>
              <a:rPr lang="en-US" dirty="0" err="1"/>
              <a:t>SpaCy</a:t>
            </a:r>
            <a:r>
              <a:rPr lang="en-US" dirty="0"/>
              <a:t> is an open-source NLP library which is used for Data Extraction, Data Analysis, Sentiment Analysis, and Text Summarization.</a:t>
            </a:r>
          </a:p>
          <a:p>
            <a:r>
              <a:rPr lang="en-US" b="1" dirty="0" err="1"/>
              <a:t>Gensim</a:t>
            </a:r>
            <a:r>
              <a:rPr lang="en-US" b="1" dirty="0"/>
              <a:t>:</a:t>
            </a:r>
            <a:r>
              <a:rPr lang="en-US" dirty="0"/>
              <a:t> </a:t>
            </a:r>
            <a:r>
              <a:rPr lang="en-US" dirty="0" err="1"/>
              <a:t>Gensim</a:t>
            </a:r>
            <a:r>
              <a:rPr lang="en-US" dirty="0"/>
              <a:t> works with large datasets and processes data streams.</a:t>
            </a:r>
          </a:p>
        </p:txBody>
      </p:sp>
      <p:sp>
        <p:nvSpPr>
          <p:cNvPr id="4" name="Date Placeholder 3">
            <a:extLst>
              <a:ext uri="{FF2B5EF4-FFF2-40B4-BE49-F238E27FC236}">
                <a16:creationId xmlns:a16="http://schemas.microsoft.com/office/drawing/2014/main" id="{EEAB4F0C-7E26-8697-CC99-DA3FF4F96978}"/>
              </a:ext>
            </a:extLst>
          </p:cNvPr>
          <p:cNvSpPr>
            <a:spLocks noGrp="1"/>
          </p:cNvSpPr>
          <p:nvPr>
            <p:ph type="dt" sz="half" idx="10"/>
          </p:nvPr>
        </p:nvSpPr>
        <p:spPr/>
        <p:txBody>
          <a:bodyPr/>
          <a:lstStyle/>
          <a:p>
            <a:fld id="{4727F6F8-5815-4F89-8D09-51C0F9F41A91}" type="datetime1">
              <a:rPr lang="en-IN" smtClean="0"/>
              <a:t>03-06-2024</a:t>
            </a:fld>
            <a:endParaRPr lang="en-IN"/>
          </a:p>
        </p:txBody>
      </p:sp>
      <p:sp>
        <p:nvSpPr>
          <p:cNvPr id="5" name="Footer Placeholder 4">
            <a:extLst>
              <a:ext uri="{FF2B5EF4-FFF2-40B4-BE49-F238E27FC236}">
                <a16:creationId xmlns:a16="http://schemas.microsoft.com/office/drawing/2014/main" id="{8D73563C-8BF7-3CA7-9816-87F9AC24ECB0}"/>
              </a:ext>
            </a:extLst>
          </p:cNvPr>
          <p:cNvSpPr>
            <a:spLocks noGrp="1"/>
          </p:cNvSpPr>
          <p:nvPr>
            <p:ph type="ftr" sz="quarter" idx="11"/>
          </p:nvPr>
        </p:nvSpPr>
        <p:spPr/>
        <p:txBody>
          <a:bodyPr/>
          <a:lstStyle/>
          <a:p>
            <a:r>
              <a:rPr lang="en-IN"/>
              <a:t>NATURAL LANGUAGE PROCESSING</a:t>
            </a:r>
          </a:p>
        </p:txBody>
      </p:sp>
      <p:sp>
        <p:nvSpPr>
          <p:cNvPr id="6" name="Rectangle 5">
            <a:extLst>
              <a:ext uri="{FF2B5EF4-FFF2-40B4-BE49-F238E27FC236}">
                <a16:creationId xmlns:a16="http://schemas.microsoft.com/office/drawing/2014/main" id="{01E84903-8EC8-9006-5BDD-0704586D216E}"/>
              </a:ext>
            </a:extLst>
          </p:cNvPr>
          <p:cNvSpPr/>
          <p:nvPr/>
        </p:nvSpPr>
        <p:spPr>
          <a:xfrm>
            <a:off x="0" y="1014771"/>
            <a:ext cx="12104637" cy="45719"/>
          </a:xfrm>
          <a:prstGeom prst="rect">
            <a:avLst/>
          </a:prstGeom>
          <a:solidFill>
            <a:srgbClr val="EED126"/>
          </a:solidFill>
          <a:ln>
            <a:solidFill>
              <a:srgbClr val="EED1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7" name="Rectangle 6">
            <a:extLst>
              <a:ext uri="{FF2B5EF4-FFF2-40B4-BE49-F238E27FC236}">
                <a16:creationId xmlns:a16="http://schemas.microsoft.com/office/drawing/2014/main" id="{D8A61E73-9EBB-02F0-15C9-78C9C717D05A}"/>
              </a:ext>
            </a:extLst>
          </p:cNvPr>
          <p:cNvSpPr/>
          <p:nvPr/>
        </p:nvSpPr>
        <p:spPr>
          <a:xfrm>
            <a:off x="0" y="1209718"/>
            <a:ext cx="12104637" cy="102956"/>
          </a:xfrm>
          <a:prstGeom prst="rect">
            <a:avLst/>
          </a:prstGeom>
          <a:ln>
            <a:noFill/>
          </a:ln>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a:p>
        </p:txBody>
      </p:sp>
      <p:pic>
        <p:nvPicPr>
          <p:cNvPr id="8" name="Picture 7">
            <a:extLst>
              <a:ext uri="{FF2B5EF4-FFF2-40B4-BE49-F238E27FC236}">
                <a16:creationId xmlns:a16="http://schemas.microsoft.com/office/drawing/2014/main" id="{2872514C-C7D7-994F-B9C4-7B08DF116ED9}"/>
              </a:ext>
            </a:extLst>
          </p:cNvPr>
          <p:cNvPicPr>
            <a:picLocks noChangeAspect="1"/>
          </p:cNvPicPr>
          <p:nvPr/>
        </p:nvPicPr>
        <p:blipFill>
          <a:blip r:embed="rId2" cstate="print"/>
          <a:stretch>
            <a:fillRect/>
          </a:stretch>
        </p:blipFill>
        <p:spPr>
          <a:xfrm>
            <a:off x="4953001" y="689667"/>
            <a:ext cx="1613952" cy="706104"/>
          </a:xfrm>
          <a:prstGeom prst="rect">
            <a:avLst/>
          </a:prstGeom>
        </p:spPr>
      </p:pic>
    </p:spTree>
    <p:extLst>
      <p:ext uri="{BB962C8B-B14F-4D97-AF65-F5344CB8AC3E}">
        <p14:creationId xmlns:p14="http://schemas.microsoft.com/office/powerpoint/2010/main" val="3702748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36525"/>
            <a:ext cx="10515600" cy="652780"/>
          </a:xfrm>
        </p:spPr>
        <p:txBody>
          <a:bodyPr>
            <a:normAutofit fontScale="90000"/>
          </a:bodyPr>
          <a:lstStyle/>
          <a:p>
            <a:r>
              <a:rPr lang="en-IN" b="1" dirty="0"/>
              <a:t>List of NLP APIs</a:t>
            </a:r>
          </a:p>
        </p:txBody>
      </p:sp>
      <p:sp>
        <p:nvSpPr>
          <p:cNvPr id="3" name="Content Placeholder 2"/>
          <p:cNvSpPr>
            <a:spLocks noGrp="1"/>
          </p:cNvSpPr>
          <p:nvPr>
            <p:ph idx="1"/>
          </p:nvPr>
        </p:nvSpPr>
        <p:spPr>
          <a:xfrm>
            <a:off x="66008" y="1395771"/>
            <a:ext cx="11972620" cy="5031155"/>
          </a:xfrm>
        </p:spPr>
        <p:txBody>
          <a:bodyPr>
            <a:normAutofit fontScale="97500" lnSpcReduction="10000"/>
          </a:bodyPr>
          <a:lstStyle/>
          <a:p>
            <a:r>
              <a:rPr lang="en-US" b="1" dirty="0"/>
              <a:t>IBM Watson API</a:t>
            </a:r>
            <a:br>
              <a:rPr lang="en-US" dirty="0"/>
            </a:br>
            <a:r>
              <a:rPr lang="en-US" dirty="0"/>
              <a:t>IBM Watson API combines different sophisticated machine learning techniques to enable developers to classify text into various custom categories. </a:t>
            </a:r>
          </a:p>
          <a:p>
            <a:r>
              <a:rPr lang="en-US" b="1" dirty="0"/>
              <a:t>Chatbot API</a:t>
            </a:r>
            <a:br>
              <a:rPr lang="en-US" dirty="0"/>
            </a:br>
            <a:r>
              <a:rPr lang="en-US" dirty="0"/>
              <a:t>Chatbot API allows you to create intelligent chatbots for any service.</a:t>
            </a:r>
          </a:p>
          <a:p>
            <a:r>
              <a:rPr lang="en-US" b="1" dirty="0"/>
              <a:t>Speech to text API</a:t>
            </a:r>
            <a:br>
              <a:rPr lang="en-US" dirty="0"/>
            </a:br>
            <a:r>
              <a:rPr lang="en-US" dirty="0"/>
              <a:t>Speech to text API is used to convert speech to text</a:t>
            </a:r>
          </a:p>
          <a:p>
            <a:r>
              <a:rPr lang="en-US" b="1" dirty="0"/>
              <a:t>Text Analysis API by AYLIEN</a:t>
            </a:r>
            <a:br>
              <a:rPr lang="en-US" dirty="0"/>
            </a:br>
            <a:r>
              <a:rPr lang="en-US" dirty="0"/>
              <a:t>Text Analysis API by AYLIEN is used to derive meaning and insights from the textual content.</a:t>
            </a:r>
          </a:p>
          <a:p>
            <a:r>
              <a:rPr lang="en-US" b="1" dirty="0"/>
              <a:t>Cloud NLP API</a:t>
            </a:r>
            <a:br>
              <a:rPr lang="en-US" dirty="0"/>
            </a:br>
            <a:r>
              <a:rPr lang="en-US" dirty="0"/>
              <a:t>The Cloud NLP API is used to improve the capabilities of the application using natural language processing technology. </a:t>
            </a:r>
          </a:p>
        </p:txBody>
      </p:sp>
      <p:sp>
        <p:nvSpPr>
          <p:cNvPr id="4" name="Date Placeholder 3">
            <a:extLst>
              <a:ext uri="{FF2B5EF4-FFF2-40B4-BE49-F238E27FC236}">
                <a16:creationId xmlns:a16="http://schemas.microsoft.com/office/drawing/2014/main" id="{EEAB4F0C-7E26-8697-CC99-DA3FF4F96978}"/>
              </a:ext>
            </a:extLst>
          </p:cNvPr>
          <p:cNvSpPr>
            <a:spLocks noGrp="1"/>
          </p:cNvSpPr>
          <p:nvPr>
            <p:ph type="dt" sz="half" idx="10"/>
          </p:nvPr>
        </p:nvSpPr>
        <p:spPr/>
        <p:txBody>
          <a:bodyPr/>
          <a:lstStyle/>
          <a:p>
            <a:fld id="{4727F6F8-5815-4F89-8D09-51C0F9F41A91}" type="datetime1">
              <a:rPr lang="en-IN" smtClean="0"/>
              <a:t>03-06-2024</a:t>
            </a:fld>
            <a:endParaRPr lang="en-IN"/>
          </a:p>
        </p:txBody>
      </p:sp>
      <p:sp>
        <p:nvSpPr>
          <p:cNvPr id="5" name="Footer Placeholder 4">
            <a:extLst>
              <a:ext uri="{FF2B5EF4-FFF2-40B4-BE49-F238E27FC236}">
                <a16:creationId xmlns:a16="http://schemas.microsoft.com/office/drawing/2014/main" id="{8D73563C-8BF7-3CA7-9816-87F9AC24ECB0}"/>
              </a:ext>
            </a:extLst>
          </p:cNvPr>
          <p:cNvSpPr>
            <a:spLocks noGrp="1"/>
          </p:cNvSpPr>
          <p:nvPr>
            <p:ph type="ftr" sz="quarter" idx="11"/>
          </p:nvPr>
        </p:nvSpPr>
        <p:spPr/>
        <p:txBody>
          <a:bodyPr/>
          <a:lstStyle/>
          <a:p>
            <a:r>
              <a:rPr lang="en-IN"/>
              <a:t>NATURAL LANGUAGE PROCESSING</a:t>
            </a:r>
          </a:p>
        </p:txBody>
      </p:sp>
      <p:sp>
        <p:nvSpPr>
          <p:cNvPr id="6" name="Rectangle 5">
            <a:extLst>
              <a:ext uri="{FF2B5EF4-FFF2-40B4-BE49-F238E27FC236}">
                <a16:creationId xmlns:a16="http://schemas.microsoft.com/office/drawing/2014/main" id="{01E84903-8EC8-9006-5BDD-0704586D216E}"/>
              </a:ext>
            </a:extLst>
          </p:cNvPr>
          <p:cNvSpPr/>
          <p:nvPr/>
        </p:nvSpPr>
        <p:spPr>
          <a:xfrm>
            <a:off x="0" y="1014771"/>
            <a:ext cx="12104637" cy="45719"/>
          </a:xfrm>
          <a:prstGeom prst="rect">
            <a:avLst/>
          </a:prstGeom>
          <a:solidFill>
            <a:srgbClr val="EED126"/>
          </a:solidFill>
          <a:ln>
            <a:solidFill>
              <a:srgbClr val="EED1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7" name="Rectangle 6">
            <a:extLst>
              <a:ext uri="{FF2B5EF4-FFF2-40B4-BE49-F238E27FC236}">
                <a16:creationId xmlns:a16="http://schemas.microsoft.com/office/drawing/2014/main" id="{D8A61E73-9EBB-02F0-15C9-78C9C717D05A}"/>
              </a:ext>
            </a:extLst>
          </p:cNvPr>
          <p:cNvSpPr/>
          <p:nvPr/>
        </p:nvSpPr>
        <p:spPr>
          <a:xfrm>
            <a:off x="0" y="1209718"/>
            <a:ext cx="12104637" cy="102956"/>
          </a:xfrm>
          <a:prstGeom prst="rect">
            <a:avLst/>
          </a:prstGeom>
          <a:ln>
            <a:noFill/>
          </a:ln>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a:p>
        </p:txBody>
      </p:sp>
      <p:pic>
        <p:nvPicPr>
          <p:cNvPr id="8" name="Picture 7">
            <a:extLst>
              <a:ext uri="{FF2B5EF4-FFF2-40B4-BE49-F238E27FC236}">
                <a16:creationId xmlns:a16="http://schemas.microsoft.com/office/drawing/2014/main" id="{2872514C-C7D7-994F-B9C4-7B08DF116ED9}"/>
              </a:ext>
            </a:extLst>
          </p:cNvPr>
          <p:cNvPicPr>
            <a:picLocks noChangeAspect="1"/>
          </p:cNvPicPr>
          <p:nvPr/>
        </p:nvPicPr>
        <p:blipFill>
          <a:blip r:embed="rId2" cstate="print"/>
          <a:stretch>
            <a:fillRect/>
          </a:stretch>
        </p:blipFill>
        <p:spPr>
          <a:xfrm>
            <a:off x="4953001" y="689667"/>
            <a:ext cx="1613952" cy="706104"/>
          </a:xfrm>
          <a:prstGeom prst="rect">
            <a:avLst/>
          </a:prstGeom>
        </p:spPr>
      </p:pic>
    </p:spTree>
    <p:extLst>
      <p:ext uri="{BB962C8B-B14F-4D97-AF65-F5344CB8AC3E}">
        <p14:creationId xmlns:p14="http://schemas.microsoft.com/office/powerpoint/2010/main" val="36528818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008" y="136525"/>
            <a:ext cx="12125992" cy="652780"/>
          </a:xfrm>
        </p:spPr>
        <p:txBody>
          <a:bodyPr>
            <a:normAutofit/>
          </a:bodyPr>
          <a:lstStyle/>
          <a:p>
            <a:r>
              <a:rPr lang="en-US" sz="2800" b="1" dirty="0">
                <a:latin typeface="Times New Roman" panose="02020603050405020304" pitchFamily="18" charset="0"/>
                <a:cs typeface="Times New Roman" panose="02020603050405020304" pitchFamily="18" charset="0"/>
              </a:rPr>
              <a:t>Difference between Natural language and Computer Language</a:t>
            </a:r>
          </a:p>
        </p:txBody>
      </p:sp>
      <p:sp>
        <p:nvSpPr>
          <p:cNvPr id="4" name="Date Placeholder 3">
            <a:extLst>
              <a:ext uri="{FF2B5EF4-FFF2-40B4-BE49-F238E27FC236}">
                <a16:creationId xmlns:a16="http://schemas.microsoft.com/office/drawing/2014/main" id="{EEAB4F0C-7E26-8697-CC99-DA3FF4F96978}"/>
              </a:ext>
            </a:extLst>
          </p:cNvPr>
          <p:cNvSpPr>
            <a:spLocks noGrp="1"/>
          </p:cNvSpPr>
          <p:nvPr>
            <p:ph type="dt" sz="half" idx="10"/>
          </p:nvPr>
        </p:nvSpPr>
        <p:spPr/>
        <p:txBody>
          <a:bodyPr/>
          <a:lstStyle/>
          <a:p>
            <a:fld id="{4727F6F8-5815-4F89-8D09-51C0F9F41A91}" type="datetime1">
              <a:rPr lang="en-IN" smtClean="0"/>
              <a:t>03-06-2024</a:t>
            </a:fld>
            <a:endParaRPr lang="en-IN"/>
          </a:p>
        </p:txBody>
      </p:sp>
      <p:sp>
        <p:nvSpPr>
          <p:cNvPr id="5" name="Footer Placeholder 4">
            <a:extLst>
              <a:ext uri="{FF2B5EF4-FFF2-40B4-BE49-F238E27FC236}">
                <a16:creationId xmlns:a16="http://schemas.microsoft.com/office/drawing/2014/main" id="{8D73563C-8BF7-3CA7-9816-87F9AC24ECB0}"/>
              </a:ext>
            </a:extLst>
          </p:cNvPr>
          <p:cNvSpPr>
            <a:spLocks noGrp="1"/>
          </p:cNvSpPr>
          <p:nvPr>
            <p:ph type="ftr" sz="quarter" idx="11"/>
          </p:nvPr>
        </p:nvSpPr>
        <p:spPr/>
        <p:txBody>
          <a:bodyPr/>
          <a:lstStyle/>
          <a:p>
            <a:r>
              <a:rPr lang="en-IN"/>
              <a:t>NATURAL LANGUAGE PROCESSING</a:t>
            </a:r>
          </a:p>
        </p:txBody>
      </p:sp>
      <p:sp>
        <p:nvSpPr>
          <p:cNvPr id="6" name="Rectangle 5">
            <a:extLst>
              <a:ext uri="{FF2B5EF4-FFF2-40B4-BE49-F238E27FC236}">
                <a16:creationId xmlns:a16="http://schemas.microsoft.com/office/drawing/2014/main" id="{01E84903-8EC8-9006-5BDD-0704586D216E}"/>
              </a:ext>
            </a:extLst>
          </p:cNvPr>
          <p:cNvSpPr/>
          <p:nvPr/>
        </p:nvSpPr>
        <p:spPr>
          <a:xfrm>
            <a:off x="0" y="1014771"/>
            <a:ext cx="12104637" cy="45719"/>
          </a:xfrm>
          <a:prstGeom prst="rect">
            <a:avLst/>
          </a:prstGeom>
          <a:solidFill>
            <a:srgbClr val="EED126"/>
          </a:solidFill>
          <a:ln>
            <a:solidFill>
              <a:srgbClr val="EED1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7" name="Rectangle 6">
            <a:extLst>
              <a:ext uri="{FF2B5EF4-FFF2-40B4-BE49-F238E27FC236}">
                <a16:creationId xmlns:a16="http://schemas.microsoft.com/office/drawing/2014/main" id="{D8A61E73-9EBB-02F0-15C9-78C9C717D05A}"/>
              </a:ext>
            </a:extLst>
          </p:cNvPr>
          <p:cNvSpPr/>
          <p:nvPr/>
        </p:nvSpPr>
        <p:spPr>
          <a:xfrm>
            <a:off x="0" y="1209718"/>
            <a:ext cx="12104637" cy="102956"/>
          </a:xfrm>
          <a:prstGeom prst="rect">
            <a:avLst/>
          </a:prstGeom>
          <a:ln>
            <a:noFill/>
          </a:ln>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a:p>
        </p:txBody>
      </p:sp>
      <p:pic>
        <p:nvPicPr>
          <p:cNvPr id="8" name="Picture 7">
            <a:extLst>
              <a:ext uri="{FF2B5EF4-FFF2-40B4-BE49-F238E27FC236}">
                <a16:creationId xmlns:a16="http://schemas.microsoft.com/office/drawing/2014/main" id="{2872514C-C7D7-994F-B9C4-7B08DF116ED9}"/>
              </a:ext>
            </a:extLst>
          </p:cNvPr>
          <p:cNvPicPr>
            <a:picLocks noChangeAspect="1"/>
          </p:cNvPicPr>
          <p:nvPr/>
        </p:nvPicPr>
        <p:blipFill>
          <a:blip r:embed="rId2" cstate="print"/>
          <a:stretch>
            <a:fillRect/>
          </a:stretch>
        </p:blipFill>
        <p:spPr>
          <a:xfrm>
            <a:off x="4953001" y="689667"/>
            <a:ext cx="1613952" cy="706104"/>
          </a:xfrm>
          <a:prstGeom prst="rect">
            <a:avLst/>
          </a:prstGeom>
        </p:spPr>
      </p:pic>
      <p:pic>
        <p:nvPicPr>
          <p:cNvPr id="13" name="Content Placeholder 12">
            <a:extLst>
              <a:ext uri="{FF2B5EF4-FFF2-40B4-BE49-F238E27FC236}">
                <a16:creationId xmlns:a16="http://schemas.microsoft.com/office/drawing/2014/main" id="{CDFDACF0-F361-A0A4-15C4-50A619FD9098}"/>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678260" y="1621923"/>
            <a:ext cx="11014785" cy="2530733"/>
          </a:xfrm>
          <a:prstGeom prst="rect">
            <a:avLst/>
          </a:prstGeom>
          <a:noFill/>
          <a:ln>
            <a:noFill/>
          </a:ln>
        </p:spPr>
      </p:pic>
    </p:spTree>
    <p:extLst>
      <p:ext uri="{BB962C8B-B14F-4D97-AF65-F5344CB8AC3E}">
        <p14:creationId xmlns:p14="http://schemas.microsoft.com/office/powerpoint/2010/main" val="38150776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002E0E-B1AE-4192-C5C4-3CCA8990FD7D}"/>
              </a:ext>
            </a:extLst>
          </p:cNvPr>
          <p:cNvSpPr>
            <a:spLocks noGrp="1"/>
          </p:cNvSpPr>
          <p:nvPr>
            <p:ph type="title"/>
          </p:nvPr>
        </p:nvSpPr>
        <p:spPr>
          <a:xfrm>
            <a:off x="838200" y="365125"/>
            <a:ext cx="10515600" cy="566549"/>
          </a:xfrm>
        </p:spPr>
        <p:txBody>
          <a:bodyPr>
            <a:normAutofit/>
          </a:bodyPr>
          <a:lstStyle/>
          <a:p>
            <a:r>
              <a:rPr lang="en-IN" sz="2800" b="1" dirty="0">
                <a:latin typeface="Times New Roman" panose="02020603050405020304" pitchFamily="18" charset="0"/>
                <a:cs typeface="Times New Roman" panose="02020603050405020304" pitchFamily="18" charset="0"/>
              </a:rPr>
              <a:t>Student Evaluation MCQ</a:t>
            </a:r>
          </a:p>
        </p:txBody>
      </p:sp>
      <p:sp>
        <p:nvSpPr>
          <p:cNvPr id="3" name="Content Placeholder 2">
            <a:extLst>
              <a:ext uri="{FF2B5EF4-FFF2-40B4-BE49-F238E27FC236}">
                <a16:creationId xmlns:a16="http://schemas.microsoft.com/office/drawing/2014/main" id="{88ECBAD4-1982-E439-8470-CEA5BEBFB84F}"/>
              </a:ext>
            </a:extLst>
          </p:cNvPr>
          <p:cNvSpPr>
            <a:spLocks noGrp="1"/>
          </p:cNvSpPr>
          <p:nvPr>
            <p:ph idx="1"/>
          </p:nvPr>
        </p:nvSpPr>
        <p:spPr>
          <a:xfrm>
            <a:off x="401870" y="1461902"/>
            <a:ext cx="11549396" cy="4715061"/>
          </a:xfrm>
        </p:spPr>
        <p:txBody>
          <a:bodyPr>
            <a:noAutofit/>
          </a:bodyPr>
          <a:lstStyle/>
          <a:p>
            <a:pPr marL="0" indent="0">
              <a:buNone/>
            </a:pPr>
            <a:r>
              <a:rPr lang="en-US" sz="1800" dirty="0">
                <a:latin typeface="Times New Roman" panose="02020603050405020304" pitchFamily="18" charset="0"/>
                <a:cs typeface="Times New Roman" panose="02020603050405020304" pitchFamily="18" charset="0"/>
              </a:rPr>
              <a:t>1)What is the field of Natural Language Processing (NLP)?</a:t>
            </a:r>
            <a:br>
              <a:rPr lang="en-US" sz="1800" dirty="0">
                <a:latin typeface="Times New Roman" panose="02020603050405020304" pitchFamily="18" charset="0"/>
                <a:cs typeface="Times New Roman" panose="02020603050405020304" pitchFamily="18" charset="0"/>
              </a:rPr>
            </a:br>
            <a:r>
              <a:rPr lang="en-US" sz="1800" dirty="0">
                <a:latin typeface="Times New Roman" panose="02020603050405020304" pitchFamily="18" charset="0"/>
                <a:cs typeface="Times New Roman" panose="02020603050405020304" pitchFamily="18" charset="0"/>
              </a:rPr>
              <a:t>a) Computer Science	b) Artificial Intelligence</a:t>
            </a:r>
            <a:br>
              <a:rPr lang="en-US" sz="1800" dirty="0">
                <a:latin typeface="Times New Roman" panose="02020603050405020304" pitchFamily="18" charset="0"/>
                <a:cs typeface="Times New Roman" panose="02020603050405020304" pitchFamily="18" charset="0"/>
              </a:rPr>
            </a:br>
            <a:r>
              <a:rPr lang="en-US" sz="1800" dirty="0">
                <a:latin typeface="Times New Roman" panose="02020603050405020304" pitchFamily="18" charset="0"/>
                <a:cs typeface="Times New Roman" panose="02020603050405020304" pitchFamily="18" charset="0"/>
              </a:rPr>
              <a:t>c) Linguistics		</a:t>
            </a:r>
            <a:r>
              <a:rPr lang="en-US" sz="1800" b="1" dirty="0">
                <a:latin typeface="Times New Roman" panose="02020603050405020304" pitchFamily="18" charset="0"/>
                <a:cs typeface="Times New Roman" panose="02020603050405020304" pitchFamily="18" charset="0"/>
              </a:rPr>
              <a:t>d) All of the mentioned</a:t>
            </a:r>
          </a:p>
          <a:p>
            <a:pPr marL="0" indent="0">
              <a:buNone/>
            </a:pPr>
            <a:r>
              <a:rPr lang="en-US" sz="1800" dirty="0">
                <a:latin typeface="Times New Roman" panose="02020603050405020304" pitchFamily="18" charset="0"/>
                <a:cs typeface="Times New Roman" panose="02020603050405020304" pitchFamily="18" charset="0"/>
              </a:rPr>
              <a:t>2)What is the main challenge/s of NLP?</a:t>
            </a:r>
            <a:br>
              <a:rPr lang="en-US" sz="1800" dirty="0">
                <a:latin typeface="Times New Roman" panose="02020603050405020304" pitchFamily="18" charset="0"/>
                <a:cs typeface="Times New Roman" panose="02020603050405020304" pitchFamily="18" charset="0"/>
              </a:rPr>
            </a:br>
            <a:r>
              <a:rPr lang="en-US" sz="1800" b="1" dirty="0">
                <a:latin typeface="Times New Roman" panose="02020603050405020304" pitchFamily="18" charset="0"/>
                <a:cs typeface="Times New Roman" panose="02020603050405020304" pitchFamily="18" charset="0"/>
              </a:rPr>
              <a:t>a) Handling Ambiguity of Sentences		</a:t>
            </a:r>
            <a:r>
              <a:rPr lang="en-US" sz="1800" dirty="0">
                <a:latin typeface="Times New Roman" panose="02020603050405020304" pitchFamily="18" charset="0"/>
                <a:cs typeface="Times New Roman" panose="02020603050405020304" pitchFamily="18" charset="0"/>
              </a:rPr>
              <a:t>b) Handling Tokenization</a:t>
            </a:r>
            <a:br>
              <a:rPr lang="en-US" sz="1800" dirty="0">
                <a:latin typeface="Times New Roman" panose="02020603050405020304" pitchFamily="18" charset="0"/>
                <a:cs typeface="Times New Roman" panose="02020603050405020304" pitchFamily="18" charset="0"/>
              </a:rPr>
            </a:br>
            <a:r>
              <a:rPr lang="en-US" sz="1800" dirty="0">
                <a:latin typeface="Times New Roman" panose="02020603050405020304" pitchFamily="18" charset="0"/>
                <a:cs typeface="Times New Roman" panose="02020603050405020304" pitchFamily="18" charset="0"/>
              </a:rPr>
              <a:t>c) Handling POS-Tagging			d) All of the mentioned</a:t>
            </a:r>
          </a:p>
          <a:p>
            <a:pPr marL="0" indent="0">
              <a:buNone/>
            </a:pPr>
            <a:r>
              <a:rPr lang="en-US" sz="1800" dirty="0">
                <a:latin typeface="Times New Roman" panose="02020603050405020304" pitchFamily="18" charset="0"/>
                <a:cs typeface="Times New Roman" panose="02020603050405020304" pitchFamily="18" charset="0"/>
              </a:rPr>
              <a:t>3) What is Machine Translation?</a:t>
            </a:r>
            <a:br>
              <a:rPr lang="en-US" sz="1800" dirty="0">
                <a:latin typeface="Times New Roman" panose="02020603050405020304" pitchFamily="18" charset="0"/>
                <a:cs typeface="Times New Roman" panose="02020603050405020304" pitchFamily="18" charset="0"/>
              </a:rPr>
            </a:br>
            <a:r>
              <a:rPr lang="en-US" sz="1800" b="1" dirty="0">
                <a:latin typeface="Times New Roman" panose="02020603050405020304" pitchFamily="18" charset="0"/>
                <a:cs typeface="Times New Roman" panose="02020603050405020304" pitchFamily="18" charset="0"/>
              </a:rPr>
              <a:t>a) Converts one human language to another		</a:t>
            </a:r>
            <a:r>
              <a:rPr lang="en-US" sz="1800" dirty="0">
                <a:latin typeface="Times New Roman" panose="02020603050405020304" pitchFamily="18" charset="0"/>
                <a:cs typeface="Times New Roman" panose="02020603050405020304" pitchFamily="18" charset="0"/>
              </a:rPr>
              <a:t>b) Converts human language to machine language</a:t>
            </a:r>
            <a:br>
              <a:rPr lang="en-US" sz="1800" dirty="0">
                <a:latin typeface="Times New Roman" panose="02020603050405020304" pitchFamily="18" charset="0"/>
                <a:cs typeface="Times New Roman" panose="02020603050405020304" pitchFamily="18" charset="0"/>
              </a:rPr>
            </a:br>
            <a:r>
              <a:rPr lang="en-US" sz="1800" dirty="0">
                <a:latin typeface="Times New Roman" panose="02020603050405020304" pitchFamily="18" charset="0"/>
                <a:cs typeface="Times New Roman" panose="02020603050405020304" pitchFamily="18" charset="0"/>
              </a:rPr>
              <a:t>c) Converts any human language to English		d) Converts Machine language to human language</a:t>
            </a:r>
          </a:p>
          <a:p>
            <a:pPr marL="0" indent="0">
              <a:buNone/>
            </a:pPr>
            <a:r>
              <a:rPr lang="en-US" sz="1800" dirty="0">
                <a:latin typeface="Times New Roman" panose="02020603050405020304" pitchFamily="18" charset="0"/>
                <a:cs typeface="Times New Roman" panose="02020603050405020304" pitchFamily="18" charset="0"/>
              </a:rPr>
              <a:t>4)Natural language processing is divided into the two subfields of -</a:t>
            </a:r>
          </a:p>
          <a:p>
            <a:pPr marL="0" indent="0">
              <a:buNone/>
            </a:pPr>
            <a:r>
              <a:rPr lang="en-US" sz="1800" dirty="0">
                <a:latin typeface="Times New Roman" panose="02020603050405020304" pitchFamily="18" charset="0"/>
                <a:cs typeface="Times New Roman" panose="02020603050405020304" pitchFamily="18" charset="0"/>
              </a:rPr>
              <a:t>A. symbolic and numeric		B. algorithmic and heuristic</a:t>
            </a:r>
          </a:p>
          <a:p>
            <a:pPr marL="0" indent="0">
              <a:buNone/>
            </a:pPr>
            <a:r>
              <a:rPr lang="en-US" sz="1800" dirty="0">
                <a:latin typeface="Times New Roman" panose="02020603050405020304" pitchFamily="18" charset="0"/>
                <a:cs typeface="Times New Roman" panose="02020603050405020304" pitchFamily="18" charset="0"/>
              </a:rPr>
              <a:t>C. time and motion	</a:t>
            </a:r>
            <a:r>
              <a:rPr lang="en-US" sz="1800" b="1" dirty="0">
                <a:latin typeface="Times New Roman" panose="02020603050405020304" pitchFamily="18" charset="0"/>
                <a:cs typeface="Times New Roman" panose="02020603050405020304" pitchFamily="18" charset="0"/>
              </a:rPr>
              <a:t>D. understanding and generation</a:t>
            </a:r>
          </a:p>
          <a:p>
            <a:pPr marL="0" indent="0">
              <a:buNone/>
            </a:pPr>
            <a:r>
              <a:rPr lang="en-US" sz="1800" dirty="0">
                <a:latin typeface="Times New Roman" panose="02020603050405020304" pitchFamily="18" charset="0"/>
                <a:cs typeface="Times New Roman" panose="02020603050405020304" pitchFamily="18" charset="0"/>
              </a:rPr>
              <a:t>5). The natural language is also known as .....................</a:t>
            </a:r>
          </a:p>
          <a:p>
            <a:pPr marL="0" indent="0">
              <a:buNone/>
            </a:pPr>
            <a:r>
              <a:rPr lang="en-US" sz="1800" dirty="0">
                <a:latin typeface="Times New Roman" panose="02020603050405020304" pitchFamily="18" charset="0"/>
                <a:cs typeface="Times New Roman" panose="02020603050405020304" pitchFamily="18" charset="0"/>
              </a:rPr>
              <a:t>A. 3rd Generation language		B. 4th Generation language</a:t>
            </a:r>
          </a:p>
          <a:p>
            <a:pPr marL="0" indent="0">
              <a:buNone/>
            </a:pPr>
            <a:r>
              <a:rPr lang="en-US" sz="1800" b="1" dirty="0">
                <a:latin typeface="Times New Roman" panose="02020603050405020304" pitchFamily="18" charset="0"/>
                <a:cs typeface="Times New Roman" panose="02020603050405020304" pitchFamily="18" charset="0"/>
              </a:rPr>
              <a:t>C. 5th Generation language		</a:t>
            </a:r>
            <a:r>
              <a:rPr lang="en-US" sz="1800" dirty="0">
                <a:latin typeface="Times New Roman" panose="02020603050405020304" pitchFamily="18" charset="0"/>
                <a:cs typeface="Times New Roman" panose="02020603050405020304" pitchFamily="18" charset="0"/>
              </a:rPr>
              <a:t>D. 6th Generation language</a:t>
            </a:r>
            <a:endParaRPr lang="en-IN" sz="1800" dirty="0">
              <a:latin typeface="Times New Roman" panose="02020603050405020304" pitchFamily="18" charset="0"/>
              <a:cs typeface="Times New Roman" panose="02020603050405020304" pitchFamily="18" charset="0"/>
            </a:endParaRPr>
          </a:p>
        </p:txBody>
      </p:sp>
      <p:sp>
        <p:nvSpPr>
          <p:cNvPr id="4" name="Date Placeholder 3">
            <a:extLst>
              <a:ext uri="{FF2B5EF4-FFF2-40B4-BE49-F238E27FC236}">
                <a16:creationId xmlns:a16="http://schemas.microsoft.com/office/drawing/2014/main" id="{665D8719-72D6-92F5-2C4A-1A191DD8296C}"/>
              </a:ext>
            </a:extLst>
          </p:cNvPr>
          <p:cNvSpPr>
            <a:spLocks noGrp="1"/>
          </p:cNvSpPr>
          <p:nvPr>
            <p:ph type="dt" sz="half" idx="10"/>
          </p:nvPr>
        </p:nvSpPr>
        <p:spPr/>
        <p:txBody>
          <a:bodyPr/>
          <a:lstStyle/>
          <a:p>
            <a:fld id="{1285668A-5733-449C-976A-039B81C95650}" type="datetime1">
              <a:rPr lang="en-IN" smtClean="0"/>
              <a:t>03-06-2024</a:t>
            </a:fld>
            <a:endParaRPr lang="en-IN"/>
          </a:p>
        </p:txBody>
      </p:sp>
      <p:sp>
        <p:nvSpPr>
          <p:cNvPr id="5" name="Footer Placeholder 4">
            <a:extLst>
              <a:ext uri="{FF2B5EF4-FFF2-40B4-BE49-F238E27FC236}">
                <a16:creationId xmlns:a16="http://schemas.microsoft.com/office/drawing/2014/main" id="{0C10746D-4CD2-CC1B-8167-AC7ECF0D47F8}"/>
              </a:ext>
            </a:extLst>
          </p:cNvPr>
          <p:cNvSpPr>
            <a:spLocks noGrp="1"/>
          </p:cNvSpPr>
          <p:nvPr>
            <p:ph type="ftr" sz="quarter" idx="11"/>
          </p:nvPr>
        </p:nvSpPr>
        <p:spPr/>
        <p:txBody>
          <a:bodyPr/>
          <a:lstStyle/>
          <a:p>
            <a:r>
              <a:rPr lang="en-IN"/>
              <a:t>NATURAL LANGUAGE PROCESSING</a:t>
            </a:r>
          </a:p>
        </p:txBody>
      </p:sp>
      <p:sp>
        <p:nvSpPr>
          <p:cNvPr id="6" name="Rectangle 5">
            <a:extLst>
              <a:ext uri="{FF2B5EF4-FFF2-40B4-BE49-F238E27FC236}">
                <a16:creationId xmlns:a16="http://schemas.microsoft.com/office/drawing/2014/main" id="{CC543435-8933-5195-581B-C0F222B285C3}"/>
              </a:ext>
            </a:extLst>
          </p:cNvPr>
          <p:cNvSpPr/>
          <p:nvPr/>
        </p:nvSpPr>
        <p:spPr>
          <a:xfrm>
            <a:off x="0" y="1014771"/>
            <a:ext cx="12104637" cy="45719"/>
          </a:xfrm>
          <a:prstGeom prst="rect">
            <a:avLst/>
          </a:prstGeom>
          <a:solidFill>
            <a:srgbClr val="EED126"/>
          </a:solidFill>
          <a:ln>
            <a:solidFill>
              <a:srgbClr val="EED1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7" name="Rectangle 6">
            <a:extLst>
              <a:ext uri="{FF2B5EF4-FFF2-40B4-BE49-F238E27FC236}">
                <a16:creationId xmlns:a16="http://schemas.microsoft.com/office/drawing/2014/main" id="{41F306A6-5F7F-665C-EC93-6FB3D6671B5A}"/>
              </a:ext>
            </a:extLst>
          </p:cNvPr>
          <p:cNvSpPr/>
          <p:nvPr/>
        </p:nvSpPr>
        <p:spPr>
          <a:xfrm>
            <a:off x="0" y="1209718"/>
            <a:ext cx="12104637" cy="102956"/>
          </a:xfrm>
          <a:prstGeom prst="rect">
            <a:avLst/>
          </a:prstGeom>
          <a:ln>
            <a:noFill/>
          </a:ln>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a:p>
        </p:txBody>
      </p:sp>
      <p:pic>
        <p:nvPicPr>
          <p:cNvPr id="8" name="Picture 7">
            <a:extLst>
              <a:ext uri="{FF2B5EF4-FFF2-40B4-BE49-F238E27FC236}">
                <a16:creationId xmlns:a16="http://schemas.microsoft.com/office/drawing/2014/main" id="{DBDBBF5B-39A9-DB54-5039-343E6EACD8D4}"/>
              </a:ext>
            </a:extLst>
          </p:cNvPr>
          <p:cNvPicPr>
            <a:picLocks noChangeAspect="1"/>
          </p:cNvPicPr>
          <p:nvPr/>
        </p:nvPicPr>
        <p:blipFill>
          <a:blip r:embed="rId2" cstate="print"/>
          <a:stretch>
            <a:fillRect/>
          </a:stretch>
        </p:blipFill>
        <p:spPr>
          <a:xfrm>
            <a:off x="4953001" y="689667"/>
            <a:ext cx="1613952" cy="706104"/>
          </a:xfrm>
          <a:prstGeom prst="rect">
            <a:avLst/>
          </a:prstGeom>
        </p:spPr>
      </p:pic>
    </p:spTree>
    <p:extLst>
      <p:ext uri="{BB962C8B-B14F-4D97-AF65-F5344CB8AC3E}">
        <p14:creationId xmlns:p14="http://schemas.microsoft.com/office/powerpoint/2010/main" val="2136960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0088D-12D4-E189-6352-84BBE7C4C650}"/>
              </a:ext>
            </a:extLst>
          </p:cNvPr>
          <p:cNvSpPr>
            <a:spLocks noGrp="1"/>
          </p:cNvSpPr>
          <p:nvPr>
            <p:ph type="title"/>
          </p:nvPr>
        </p:nvSpPr>
        <p:spPr>
          <a:xfrm>
            <a:off x="838200" y="0"/>
            <a:ext cx="10515600" cy="791322"/>
          </a:xfrm>
        </p:spPr>
        <p:txBody>
          <a:bodyPr>
            <a:normAutofit/>
          </a:bodyPr>
          <a:lstStyle/>
          <a:p>
            <a:pPr algn="ctr"/>
            <a:r>
              <a:rPr lang="en-US" sz="4000" b="1" i="1" dirty="0"/>
              <a:t>Process of NLP</a:t>
            </a:r>
          </a:p>
        </p:txBody>
      </p:sp>
      <p:cxnSp>
        <p:nvCxnSpPr>
          <p:cNvPr id="14" name="Straight Arrow Connector 13">
            <a:extLst>
              <a:ext uri="{FF2B5EF4-FFF2-40B4-BE49-F238E27FC236}">
                <a16:creationId xmlns:a16="http://schemas.microsoft.com/office/drawing/2014/main" id="{AC18C2EA-3B52-F069-F12B-86A5DF5225E7}"/>
              </a:ext>
            </a:extLst>
          </p:cNvPr>
          <p:cNvCxnSpPr>
            <a:cxnSpLocks/>
            <a:stCxn id="8" idx="2"/>
            <a:endCxn id="9" idx="0"/>
          </p:cNvCxnSpPr>
          <p:nvPr/>
        </p:nvCxnSpPr>
        <p:spPr>
          <a:xfrm flipH="1">
            <a:off x="2241168" y="2309627"/>
            <a:ext cx="9" cy="18863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7" name="Group 26">
            <a:extLst>
              <a:ext uri="{FF2B5EF4-FFF2-40B4-BE49-F238E27FC236}">
                <a16:creationId xmlns:a16="http://schemas.microsoft.com/office/drawing/2014/main" id="{291293E7-0571-33DB-57A2-835AA069D06F}"/>
              </a:ext>
            </a:extLst>
          </p:cNvPr>
          <p:cNvGrpSpPr/>
          <p:nvPr/>
        </p:nvGrpSpPr>
        <p:grpSpPr>
          <a:xfrm>
            <a:off x="1344697" y="1353161"/>
            <a:ext cx="9511576" cy="4709328"/>
            <a:chOff x="3361756" y="1002699"/>
            <a:chExt cx="9511576" cy="5271167"/>
          </a:xfrm>
        </p:grpSpPr>
        <p:sp>
          <p:nvSpPr>
            <p:cNvPr id="7" name="TextBox 6">
              <a:extLst>
                <a:ext uri="{FF2B5EF4-FFF2-40B4-BE49-F238E27FC236}">
                  <a16:creationId xmlns:a16="http://schemas.microsoft.com/office/drawing/2014/main" id="{0FDFD80A-72F8-0796-3131-6E9A08670BD6}"/>
                </a:ext>
              </a:extLst>
            </p:cNvPr>
            <p:cNvSpPr txBox="1"/>
            <p:nvPr/>
          </p:nvSpPr>
          <p:spPr>
            <a:xfrm>
              <a:off x="6320132" y="1002699"/>
              <a:ext cx="6553200" cy="3698577"/>
            </a:xfrm>
            <a:prstGeom prst="rect">
              <a:avLst/>
            </a:prstGeom>
            <a:noFill/>
          </p:spPr>
          <p:txBody>
            <a:bodyPr wrap="square">
              <a:spAutoFit/>
            </a:bodyPr>
            <a:lstStyle/>
            <a:p>
              <a:pPr algn="just">
                <a:lnSpc>
                  <a:spcPct val="200000"/>
                </a:lnSpc>
                <a:buFont typeface="+mj-lt"/>
                <a:buAutoNum type="arabicPeriod"/>
              </a:pPr>
              <a:r>
                <a:rPr lang="en-IN" sz="2000" b="1" i="0" dirty="0">
                  <a:effectLst/>
                  <a:latin typeface="Merriweather" panose="00000500000000000000" pitchFamily="2" charset="0"/>
                </a:rPr>
                <a:t>Morphological Analysis/ Lexical Analysis</a:t>
              </a:r>
            </a:p>
            <a:p>
              <a:pPr algn="just">
                <a:lnSpc>
                  <a:spcPct val="200000"/>
                </a:lnSpc>
                <a:buFont typeface="+mj-lt"/>
                <a:buAutoNum type="arabicPeriod"/>
              </a:pPr>
              <a:r>
                <a:rPr lang="en-IN" sz="2000" b="1" i="0" dirty="0">
                  <a:effectLst/>
                  <a:latin typeface="Merriweather" panose="00000500000000000000" pitchFamily="2" charset="0"/>
                </a:rPr>
                <a:t>Syntax Analysis</a:t>
              </a:r>
            </a:p>
            <a:p>
              <a:pPr algn="just">
                <a:lnSpc>
                  <a:spcPct val="200000"/>
                </a:lnSpc>
                <a:buFont typeface="+mj-lt"/>
                <a:buAutoNum type="arabicPeriod"/>
              </a:pPr>
              <a:r>
                <a:rPr lang="en-IN" sz="2000" b="1" i="0" dirty="0">
                  <a:effectLst/>
                  <a:latin typeface="Merriweather" panose="00000500000000000000" pitchFamily="2" charset="0"/>
                </a:rPr>
                <a:t>Semantic Analysis</a:t>
              </a:r>
            </a:p>
            <a:p>
              <a:pPr algn="just">
                <a:lnSpc>
                  <a:spcPct val="200000"/>
                </a:lnSpc>
                <a:buFont typeface="+mj-lt"/>
                <a:buAutoNum type="arabicPeriod"/>
              </a:pPr>
              <a:r>
                <a:rPr lang="en-IN" sz="2000" b="1" i="0" dirty="0">
                  <a:effectLst/>
                  <a:latin typeface="Merriweather" panose="00000500000000000000" pitchFamily="2" charset="0"/>
                </a:rPr>
                <a:t>Discourse</a:t>
              </a:r>
            </a:p>
            <a:p>
              <a:pPr algn="just">
                <a:lnSpc>
                  <a:spcPct val="200000"/>
                </a:lnSpc>
                <a:buFont typeface="+mj-lt"/>
                <a:buAutoNum type="arabicPeriod"/>
              </a:pPr>
              <a:r>
                <a:rPr lang="en-IN" sz="2000" b="1" i="0" dirty="0">
                  <a:effectLst/>
                  <a:latin typeface="Merriweather" panose="00000500000000000000" pitchFamily="2" charset="0"/>
                </a:rPr>
                <a:t>Pragmatics</a:t>
              </a:r>
            </a:p>
            <a:p>
              <a:pPr algn="just">
                <a:lnSpc>
                  <a:spcPct val="200000"/>
                </a:lnSpc>
                <a:buFont typeface="+mj-lt"/>
                <a:buAutoNum type="arabicPeriod"/>
              </a:pPr>
              <a:endParaRPr lang="en-IN" sz="2000" b="1" i="0" dirty="0">
                <a:effectLst/>
                <a:latin typeface="Merriweather" panose="00000500000000000000" pitchFamily="2" charset="0"/>
              </a:endParaRPr>
            </a:p>
          </p:txBody>
        </p:sp>
        <p:sp>
          <p:nvSpPr>
            <p:cNvPr id="8" name="Rectangle: Rounded Corners 7">
              <a:extLst>
                <a:ext uri="{FF2B5EF4-FFF2-40B4-BE49-F238E27FC236}">
                  <a16:creationId xmlns:a16="http://schemas.microsoft.com/office/drawing/2014/main" id="{66230D1B-B2AE-E77A-E25F-685BA0E17962}"/>
                </a:ext>
              </a:extLst>
            </p:cNvPr>
            <p:cNvSpPr/>
            <p:nvPr/>
          </p:nvSpPr>
          <p:spPr>
            <a:xfrm>
              <a:off x="3361765" y="1281953"/>
              <a:ext cx="1792941" cy="791322"/>
            </a:xfrm>
            <a:prstGeom prst="roundRect">
              <a:avLst/>
            </a:prstGeom>
            <a:solidFill>
              <a:schemeClr val="accent2"/>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rPr>
                <a:t>Lexical Analysis</a:t>
              </a:r>
            </a:p>
          </p:txBody>
        </p:sp>
        <p:sp>
          <p:nvSpPr>
            <p:cNvPr id="9" name="Rectangle: Rounded Corners 8">
              <a:extLst>
                <a:ext uri="{FF2B5EF4-FFF2-40B4-BE49-F238E27FC236}">
                  <a16:creationId xmlns:a16="http://schemas.microsoft.com/office/drawing/2014/main" id="{02B3CEE2-6D0C-386E-2063-B95062652E9D}"/>
                </a:ext>
              </a:extLst>
            </p:cNvPr>
            <p:cNvSpPr/>
            <p:nvPr/>
          </p:nvSpPr>
          <p:spPr>
            <a:xfrm>
              <a:off x="3361756" y="2284412"/>
              <a:ext cx="1792941" cy="841214"/>
            </a:xfrm>
            <a:prstGeom prst="roundRect">
              <a:avLst/>
            </a:prstGeom>
            <a:solidFill>
              <a:schemeClr val="accent1"/>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rPr>
                <a:t>Syntax Analysis</a:t>
              </a:r>
            </a:p>
          </p:txBody>
        </p:sp>
        <p:sp>
          <p:nvSpPr>
            <p:cNvPr id="10" name="Rectangle: Rounded Corners 9">
              <a:extLst>
                <a:ext uri="{FF2B5EF4-FFF2-40B4-BE49-F238E27FC236}">
                  <a16:creationId xmlns:a16="http://schemas.microsoft.com/office/drawing/2014/main" id="{9BF4E723-EA8F-277C-54EF-1D4F49B6FB39}"/>
                </a:ext>
              </a:extLst>
            </p:cNvPr>
            <p:cNvSpPr/>
            <p:nvPr/>
          </p:nvSpPr>
          <p:spPr>
            <a:xfrm>
              <a:off x="3361756" y="3343021"/>
              <a:ext cx="1792941" cy="841214"/>
            </a:xfrm>
            <a:prstGeom prst="roundRect">
              <a:avLst/>
            </a:prstGeom>
            <a:solidFill>
              <a:schemeClr val="accent6"/>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rPr>
                <a:t>Semantic Analysis</a:t>
              </a:r>
            </a:p>
          </p:txBody>
        </p:sp>
        <p:sp>
          <p:nvSpPr>
            <p:cNvPr id="11" name="Rectangle: Rounded Corners 10">
              <a:extLst>
                <a:ext uri="{FF2B5EF4-FFF2-40B4-BE49-F238E27FC236}">
                  <a16:creationId xmlns:a16="http://schemas.microsoft.com/office/drawing/2014/main" id="{9FFC9B6A-74E3-46AB-8F1A-0D4A071F0AB8}"/>
                </a:ext>
              </a:extLst>
            </p:cNvPr>
            <p:cNvSpPr/>
            <p:nvPr/>
          </p:nvSpPr>
          <p:spPr>
            <a:xfrm>
              <a:off x="3361756" y="4380301"/>
              <a:ext cx="1792941" cy="841214"/>
            </a:xfrm>
            <a:prstGeom prst="roundRect">
              <a:avLst/>
            </a:prstGeom>
            <a:solidFill>
              <a:schemeClr val="accent2">
                <a:lumMod val="60000"/>
                <a:lumOff val="40000"/>
              </a:schemeClr>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rPr>
                <a:t>Discourse</a:t>
              </a:r>
            </a:p>
          </p:txBody>
        </p:sp>
        <p:sp>
          <p:nvSpPr>
            <p:cNvPr id="12" name="Rectangle: Rounded Corners 11">
              <a:extLst>
                <a:ext uri="{FF2B5EF4-FFF2-40B4-BE49-F238E27FC236}">
                  <a16:creationId xmlns:a16="http://schemas.microsoft.com/office/drawing/2014/main" id="{591405C4-D497-96DA-7E7B-0349F874A7C0}"/>
                </a:ext>
              </a:extLst>
            </p:cNvPr>
            <p:cNvSpPr/>
            <p:nvPr/>
          </p:nvSpPr>
          <p:spPr>
            <a:xfrm>
              <a:off x="3361756" y="5432652"/>
              <a:ext cx="1792941" cy="841214"/>
            </a:xfrm>
            <a:prstGeom prst="roundRect">
              <a:avLst/>
            </a:prstGeom>
            <a:solidFill>
              <a:srgbClr val="00B0F0"/>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rPr>
                <a:t>Pragmatics</a:t>
              </a:r>
            </a:p>
          </p:txBody>
        </p:sp>
        <p:cxnSp>
          <p:nvCxnSpPr>
            <p:cNvPr id="15" name="Straight Arrow Connector 14">
              <a:extLst>
                <a:ext uri="{FF2B5EF4-FFF2-40B4-BE49-F238E27FC236}">
                  <a16:creationId xmlns:a16="http://schemas.microsoft.com/office/drawing/2014/main" id="{A8394364-CC63-30CD-9D1C-2F1EEB8D68AF}"/>
                </a:ext>
              </a:extLst>
            </p:cNvPr>
            <p:cNvCxnSpPr>
              <a:cxnSpLocks/>
            </p:cNvCxnSpPr>
            <p:nvPr/>
          </p:nvCxnSpPr>
          <p:spPr>
            <a:xfrm>
              <a:off x="4258227" y="3128091"/>
              <a:ext cx="2" cy="21246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905A78D5-7D1C-EEA5-372A-2E590A8BF2BE}"/>
                </a:ext>
              </a:extLst>
            </p:cNvPr>
            <p:cNvCxnSpPr>
              <a:cxnSpLocks/>
            </p:cNvCxnSpPr>
            <p:nvPr/>
          </p:nvCxnSpPr>
          <p:spPr>
            <a:xfrm>
              <a:off x="4249254" y="4167668"/>
              <a:ext cx="2" cy="21246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8278C805-BD14-670F-A87E-1B486E9BBCD5}"/>
                </a:ext>
              </a:extLst>
            </p:cNvPr>
            <p:cNvCxnSpPr>
              <a:cxnSpLocks/>
            </p:cNvCxnSpPr>
            <p:nvPr/>
          </p:nvCxnSpPr>
          <p:spPr>
            <a:xfrm>
              <a:off x="4249254" y="5205116"/>
              <a:ext cx="2" cy="21246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3" name="Date Placeholder 2">
            <a:extLst>
              <a:ext uri="{FF2B5EF4-FFF2-40B4-BE49-F238E27FC236}">
                <a16:creationId xmlns:a16="http://schemas.microsoft.com/office/drawing/2014/main" id="{C15A8925-B059-5F25-BF5F-1FDDDED85514}"/>
              </a:ext>
            </a:extLst>
          </p:cNvPr>
          <p:cNvSpPr>
            <a:spLocks noGrp="1"/>
          </p:cNvSpPr>
          <p:nvPr>
            <p:ph type="dt" sz="half" idx="10"/>
          </p:nvPr>
        </p:nvSpPr>
        <p:spPr/>
        <p:txBody>
          <a:bodyPr/>
          <a:lstStyle/>
          <a:p>
            <a:fld id="{076216EF-8908-4B57-9678-67C6262C534D}" type="datetime1">
              <a:rPr lang="en-IN" smtClean="0"/>
              <a:t>03-06-2024</a:t>
            </a:fld>
            <a:endParaRPr lang="en-IN"/>
          </a:p>
        </p:txBody>
      </p:sp>
      <p:sp>
        <p:nvSpPr>
          <p:cNvPr id="4" name="Footer Placeholder 3">
            <a:extLst>
              <a:ext uri="{FF2B5EF4-FFF2-40B4-BE49-F238E27FC236}">
                <a16:creationId xmlns:a16="http://schemas.microsoft.com/office/drawing/2014/main" id="{3363C37A-A8C5-886C-1992-B97977E3C3BB}"/>
              </a:ext>
            </a:extLst>
          </p:cNvPr>
          <p:cNvSpPr>
            <a:spLocks noGrp="1"/>
          </p:cNvSpPr>
          <p:nvPr>
            <p:ph type="ftr" sz="quarter" idx="11"/>
          </p:nvPr>
        </p:nvSpPr>
        <p:spPr/>
        <p:txBody>
          <a:bodyPr/>
          <a:lstStyle/>
          <a:p>
            <a:r>
              <a:rPr lang="en-IN"/>
              <a:t>NATURAL LANGUAGE PROCESSING</a:t>
            </a:r>
          </a:p>
        </p:txBody>
      </p:sp>
      <p:sp>
        <p:nvSpPr>
          <p:cNvPr id="5" name="Rectangle 4">
            <a:extLst>
              <a:ext uri="{FF2B5EF4-FFF2-40B4-BE49-F238E27FC236}">
                <a16:creationId xmlns:a16="http://schemas.microsoft.com/office/drawing/2014/main" id="{87489B91-64F2-77AB-0BC3-6E10A660EB58}"/>
              </a:ext>
            </a:extLst>
          </p:cNvPr>
          <p:cNvSpPr/>
          <p:nvPr/>
        </p:nvSpPr>
        <p:spPr>
          <a:xfrm>
            <a:off x="43681" y="920771"/>
            <a:ext cx="12104637" cy="45719"/>
          </a:xfrm>
          <a:prstGeom prst="rect">
            <a:avLst/>
          </a:prstGeom>
          <a:solidFill>
            <a:srgbClr val="EED126"/>
          </a:solidFill>
          <a:ln>
            <a:solidFill>
              <a:srgbClr val="EED1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6" name="Rectangle 5">
            <a:extLst>
              <a:ext uri="{FF2B5EF4-FFF2-40B4-BE49-F238E27FC236}">
                <a16:creationId xmlns:a16="http://schemas.microsoft.com/office/drawing/2014/main" id="{C52CA673-CC8D-257A-A4CF-01F11C682690}"/>
              </a:ext>
            </a:extLst>
          </p:cNvPr>
          <p:cNvSpPr/>
          <p:nvPr/>
        </p:nvSpPr>
        <p:spPr>
          <a:xfrm>
            <a:off x="43681" y="1115718"/>
            <a:ext cx="12104637" cy="102956"/>
          </a:xfrm>
          <a:prstGeom prst="rect">
            <a:avLst/>
          </a:prstGeom>
          <a:ln>
            <a:noFill/>
          </a:ln>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a:p>
        </p:txBody>
      </p:sp>
      <p:pic>
        <p:nvPicPr>
          <p:cNvPr id="13" name="Picture 12">
            <a:extLst>
              <a:ext uri="{FF2B5EF4-FFF2-40B4-BE49-F238E27FC236}">
                <a16:creationId xmlns:a16="http://schemas.microsoft.com/office/drawing/2014/main" id="{7827B355-4784-2170-9495-E4FD590F0F0E}"/>
              </a:ext>
            </a:extLst>
          </p:cNvPr>
          <p:cNvPicPr>
            <a:picLocks noChangeAspect="1"/>
          </p:cNvPicPr>
          <p:nvPr/>
        </p:nvPicPr>
        <p:blipFill>
          <a:blip r:embed="rId2" cstate="print"/>
          <a:stretch>
            <a:fillRect/>
          </a:stretch>
        </p:blipFill>
        <p:spPr>
          <a:xfrm>
            <a:off x="4996682" y="595667"/>
            <a:ext cx="1613952" cy="706104"/>
          </a:xfrm>
          <a:prstGeom prst="rect">
            <a:avLst/>
          </a:prstGeom>
        </p:spPr>
      </p:pic>
    </p:spTree>
    <p:extLst>
      <p:ext uri="{BB962C8B-B14F-4D97-AF65-F5344CB8AC3E}">
        <p14:creationId xmlns:p14="http://schemas.microsoft.com/office/powerpoint/2010/main" val="1567142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0088D-12D4-E189-6352-84BBE7C4C650}"/>
              </a:ext>
            </a:extLst>
          </p:cNvPr>
          <p:cNvSpPr>
            <a:spLocks noGrp="1"/>
          </p:cNvSpPr>
          <p:nvPr>
            <p:ph type="title"/>
          </p:nvPr>
        </p:nvSpPr>
        <p:spPr>
          <a:xfrm>
            <a:off x="1001277" y="864638"/>
            <a:ext cx="10515600" cy="791322"/>
          </a:xfrm>
        </p:spPr>
        <p:txBody>
          <a:bodyPr>
            <a:normAutofit fontScale="90000"/>
          </a:bodyPr>
          <a:lstStyle/>
          <a:p>
            <a:pPr algn="just">
              <a:lnSpc>
                <a:spcPct val="200000"/>
              </a:lnSpc>
            </a:pPr>
            <a:r>
              <a:rPr lang="en-IN" sz="4000" b="1" i="0" dirty="0">
                <a:effectLst/>
                <a:latin typeface="Merriweather" panose="00000500000000000000" pitchFamily="2" charset="0"/>
              </a:rPr>
              <a:t>Morphological Analysis/ Lexical Analysis</a:t>
            </a:r>
          </a:p>
        </p:txBody>
      </p:sp>
      <p:sp>
        <p:nvSpPr>
          <p:cNvPr id="7" name="TextBox 6">
            <a:extLst>
              <a:ext uri="{FF2B5EF4-FFF2-40B4-BE49-F238E27FC236}">
                <a16:creationId xmlns:a16="http://schemas.microsoft.com/office/drawing/2014/main" id="{0FDFD80A-72F8-0796-3131-6E9A08670BD6}"/>
              </a:ext>
            </a:extLst>
          </p:cNvPr>
          <p:cNvSpPr txBox="1"/>
          <p:nvPr/>
        </p:nvSpPr>
        <p:spPr>
          <a:xfrm>
            <a:off x="313764" y="1890910"/>
            <a:ext cx="11564472" cy="5052793"/>
          </a:xfrm>
          <a:prstGeom prst="rect">
            <a:avLst/>
          </a:prstGeom>
          <a:noFill/>
        </p:spPr>
        <p:txBody>
          <a:bodyPr wrap="square">
            <a:spAutoFit/>
          </a:bodyPr>
          <a:lstStyle/>
          <a:p>
            <a:pPr marL="285750" indent="-285750" algn="just">
              <a:buFont typeface="Arial" panose="020B0604020202020204" pitchFamily="34" charset="0"/>
              <a:buChar char="•"/>
            </a:pPr>
            <a:r>
              <a:rPr lang="en-US" sz="2400" dirty="0">
                <a:solidFill>
                  <a:srgbClr val="212121"/>
                </a:solidFill>
                <a:latin typeface="Gordita"/>
              </a:rPr>
              <a:t>Morphological or Lexical Analysis deals with text at the individual word level. </a:t>
            </a:r>
          </a:p>
          <a:p>
            <a:pPr marL="285750" indent="-285750" algn="just">
              <a:buFont typeface="Arial" panose="020B0604020202020204" pitchFamily="34" charset="0"/>
              <a:buChar char="•"/>
            </a:pPr>
            <a:r>
              <a:rPr lang="en-US" sz="2400" dirty="0">
                <a:solidFill>
                  <a:srgbClr val="212121"/>
                </a:solidFill>
                <a:latin typeface="Gordita"/>
              </a:rPr>
              <a:t>It looks for morphemes, the smallest unit of a word.</a:t>
            </a:r>
          </a:p>
          <a:p>
            <a:pPr marL="285750" indent="-285750" algn="just">
              <a:buFont typeface="Arial" panose="020B0604020202020204" pitchFamily="34" charset="0"/>
              <a:buChar char="•"/>
            </a:pPr>
            <a:r>
              <a:rPr lang="en-US" sz="2400" dirty="0"/>
              <a:t>The first phase of NLP is the Lexical Analysis. </a:t>
            </a:r>
          </a:p>
          <a:p>
            <a:pPr marL="285750" indent="-285750" algn="just">
              <a:buFont typeface="Arial" panose="020B0604020202020204" pitchFamily="34" charset="0"/>
              <a:buChar char="•"/>
            </a:pPr>
            <a:r>
              <a:rPr lang="en-US" sz="2400" dirty="0"/>
              <a:t>This phase scans the source code as a stream of characters and converts it into meaningful lexemes. </a:t>
            </a:r>
          </a:p>
          <a:p>
            <a:pPr marL="285750" indent="-285750" algn="just">
              <a:buFont typeface="Arial" panose="020B0604020202020204" pitchFamily="34" charset="0"/>
              <a:buChar char="•"/>
            </a:pPr>
            <a:r>
              <a:rPr lang="en-US" sz="2400" dirty="0"/>
              <a:t>It divides the whole text into paragraphs, sentences, and words.</a:t>
            </a:r>
            <a:endParaRPr lang="en-US" sz="2400" dirty="0">
              <a:solidFill>
                <a:srgbClr val="212121"/>
              </a:solidFill>
              <a:latin typeface="Gordita"/>
            </a:endParaRPr>
          </a:p>
          <a:p>
            <a:pPr marL="285750" indent="-285750" algn="just">
              <a:buFont typeface="Arial" panose="020B0604020202020204" pitchFamily="34" charset="0"/>
              <a:buChar char="•"/>
            </a:pPr>
            <a:r>
              <a:rPr lang="en-US" sz="2400" dirty="0">
                <a:solidFill>
                  <a:srgbClr val="212121"/>
                </a:solidFill>
                <a:latin typeface="Gordita"/>
              </a:rPr>
              <a:t>For example, irrationally can be broken into </a:t>
            </a:r>
            <a:r>
              <a:rPr lang="en-US" sz="2400" dirty="0" err="1">
                <a:solidFill>
                  <a:srgbClr val="212121"/>
                </a:solidFill>
                <a:latin typeface="Gordita"/>
              </a:rPr>
              <a:t>ir</a:t>
            </a:r>
            <a:r>
              <a:rPr lang="en-US" sz="2400" dirty="0">
                <a:solidFill>
                  <a:srgbClr val="212121"/>
                </a:solidFill>
                <a:latin typeface="Gordita"/>
              </a:rPr>
              <a:t> (prefix), rational (root) and -</a:t>
            </a:r>
            <a:r>
              <a:rPr lang="en-US" sz="2400" dirty="0" err="1">
                <a:solidFill>
                  <a:srgbClr val="212121"/>
                </a:solidFill>
                <a:latin typeface="Gordita"/>
              </a:rPr>
              <a:t>ly</a:t>
            </a:r>
            <a:r>
              <a:rPr lang="en-US" sz="2400" dirty="0">
                <a:solidFill>
                  <a:srgbClr val="212121"/>
                </a:solidFill>
                <a:latin typeface="Gordita"/>
              </a:rPr>
              <a:t> (suffix).</a:t>
            </a:r>
          </a:p>
          <a:p>
            <a:pPr marL="285750" indent="-285750" algn="just">
              <a:buFont typeface="Arial" panose="020B0604020202020204" pitchFamily="34" charset="0"/>
              <a:buChar char="•"/>
            </a:pPr>
            <a:r>
              <a:rPr lang="en-US" sz="2400" dirty="0">
                <a:solidFill>
                  <a:srgbClr val="212121"/>
                </a:solidFill>
                <a:latin typeface="Gordita"/>
              </a:rPr>
              <a:t>Lexical Analysis finds the relation between these morphemes and converts the word into its root form. </a:t>
            </a:r>
          </a:p>
          <a:p>
            <a:pPr marL="285750" indent="-285750" algn="just">
              <a:buFont typeface="Arial" panose="020B0604020202020204" pitchFamily="34" charset="0"/>
              <a:buChar char="•"/>
            </a:pPr>
            <a:r>
              <a:rPr lang="en-US" sz="2400" dirty="0">
                <a:solidFill>
                  <a:srgbClr val="212121"/>
                </a:solidFill>
                <a:latin typeface="Gordita"/>
              </a:rPr>
              <a:t>A lexical analyzer also assigns the possible Part-Of-Speech (POS) to the word. </a:t>
            </a:r>
          </a:p>
          <a:p>
            <a:pPr marL="285750" indent="-285750" algn="just">
              <a:buFont typeface="Arial" panose="020B0604020202020204" pitchFamily="34" charset="0"/>
              <a:buChar char="•"/>
            </a:pPr>
            <a:r>
              <a:rPr lang="en-US" sz="2400" dirty="0">
                <a:solidFill>
                  <a:srgbClr val="212121"/>
                </a:solidFill>
                <a:latin typeface="Gordita"/>
              </a:rPr>
              <a:t>It takes into consideration the dictionary of the language.</a:t>
            </a:r>
          </a:p>
          <a:p>
            <a:pPr marL="285750" indent="-285750" algn="just">
              <a:buFont typeface="Arial" panose="020B0604020202020204" pitchFamily="34" charset="0"/>
              <a:buChar char="•"/>
            </a:pPr>
            <a:r>
              <a:rPr lang="en-US" sz="2400" dirty="0">
                <a:solidFill>
                  <a:srgbClr val="212121"/>
                </a:solidFill>
                <a:latin typeface="Gordita"/>
              </a:rPr>
              <a:t>For example, the word “character” can be used as a noun or a verb.</a:t>
            </a:r>
          </a:p>
          <a:p>
            <a:pPr lvl="1" algn="just">
              <a:lnSpc>
                <a:spcPct val="200000"/>
              </a:lnSpc>
              <a:buFont typeface="+mj-lt"/>
              <a:buAutoNum type="arabicPeriod"/>
            </a:pPr>
            <a:endParaRPr lang="en-IN" sz="2000" b="1" i="0" dirty="0">
              <a:effectLst/>
              <a:latin typeface="Merriweather" panose="00000500000000000000" pitchFamily="2" charset="0"/>
            </a:endParaRPr>
          </a:p>
        </p:txBody>
      </p:sp>
      <p:sp>
        <p:nvSpPr>
          <p:cNvPr id="3" name="Date Placeholder 2">
            <a:extLst>
              <a:ext uri="{FF2B5EF4-FFF2-40B4-BE49-F238E27FC236}">
                <a16:creationId xmlns:a16="http://schemas.microsoft.com/office/drawing/2014/main" id="{5600ABDA-C9AC-2AE5-878C-559B7AEF279F}"/>
              </a:ext>
            </a:extLst>
          </p:cNvPr>
          <p:cNvSpPr>
            <a:spLocks noGrp="1"/>
          </p:cNvSpPr>
          <p:nvPr>
            <p:ph type="dt" sz="half" idx="10"/>
          </p:nvPr>
        </p:nvSpPr>
        <p:spPr/>
        <p:txBody>
          <a:bodyPr/>
          <a:lstStyle/>
          <a:p>
            <a:fld id="{6B3A5BF6-4CB6-4E55-8FD9-0F4209052331}" type="datetime1">
              <a:rPr lang="en-IN" smtClean="0"/>
              <a:t>03-06-2024</a:t>
            </a:fld>
            <a:endParaRPr lang="en-IN"/>
          </a:p>
        </p:txBody>
      </p:sp>
      <p:sp>
        <p:nvSpPr>
          <p:cNvPr id="4" name="Footer Placeholder 3">
            <a:extLst>
              <a:ext uri="{FF2B5EF4-FFF2-40B4-BE49-F238E27FC236}">
                <a16:creationId xmlns:a16="http://schemas.microsoft.com/office/drawing/2014/main" id="{FA6CC922-7BBE-EF4D-79FD-8A4F867FEB8C}"/>
              </a:ext>
            </a:extLst>
          </p:cNvPr>
          <p:cNvSpPr>
            <a:spLocks noGrp="1"/>
          </p:cNvSpPr>
          <p:nvPr>
            <p:ph type="ftr" sz="quarter" idx="11"/>
          </p:nvPr>
        </p:nvSpPr>
        <p:spPr/>
        <p:txBody>
          <a:bodyPr/>
          <a:lstStyle/>
          <a:p>
            <a:r>
              <a:rPr lang="en-IN"/>
              <a:t>NATURAL LANGUAGE PROCESSING</a:t>
            </a:r>
          </a:p>
        </p:txBody>
      </p:sp>
      <p:sp>
        <p:nvSpPr>
          <p:cNvPr id="5" name="Rectangle 4">
            <a:extLst>
              <a:ext uri="{FF2B5EF4-FFF2-40B4-BE49-F238E27FC236}">
                <a16:creationId xmlns:a16="http://schemas.microsoft.com/office/drawing/2014/main" id="{E2B82F18-371A-C2AF-7B94-CD2CFDAFAD59}"/>
              </a:ext>
            </a:extLst>
          </p:cNvPr>
          <p:cNvSpPr/>
          <p:nvPr/>
        </p:nvSpPr>
        <p:spPr>
          <a:xfrm>
            <a:off x="44651" y="561839"/>
            <a:ext cx="12104637" cy="45719"/>
          </a:xfrm>
          <a:prstGeom prst="rect">
            <a:avLst/>
          </a:prstGeom>
          <a:solidFill>
            <a:srgbClr val="EED126"/>
          </a:solidFill>
          <a:ln>
            <a:solidFill>
              <a:srgbClr val="EED1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6" name="Rectangle 5">
            <a:extLst>
              <a:ext uri="{FF2B5EF4-FFF2-40B4-BE49-F238E27FC236}">
                <a16:creationId xmlns:a16="http://schemas.microsoft.com/office/drawing/2014/main" id="{AD40C22E-6FE9-EA0F-D772-438230424C84}"/>
              </a:ext>
            </a:extLst>
          </p:cNvPr>
          <p:cNvSpPr/>
          <p:nvPr/>
        </p:nvSpPr>
        <p:spPr>
          <a:xfrm>
            <a:off x="44651" y="756786"/>
            <a:ext cx="12104637" cy="102956"/>
          </a:xfrm>
          <a:prstGeom prst="rect">
            <a:avLst/>
          </a:prstGeom>
          <a:ln>
            <a:noFill/>
          </a:ln>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a:p>
        </p:txBody>
      </p:sp>
      <p:pic>
        <p:nvPicPr>
          <p:cNvPr id="8" name="Picture 7">
            <a:extLst>
              <a:ext uri="{FF2B5EF4-FFF2-40B4-BE49-F238E27FC236}">
                <a16:creationId xmlns:a16="http://schemas.microsoft.com/office/drawing/2014/main" id="{F59A5193-AFEA-398D-F25C-C5D5E85B1ECA}"/>
              </a:ext>
            </a:extLst>
          </p:cNvPr>
          <p:cNvPicPr>
            <a:picLocks noChangeAspect="1"/>
          </p:cNvPicPr>
          <p:nvPr/>
        </p:nvPicPr>
        <p:blipFill>
          <a:blip r:embed="rId2" cstate="print"/>
          <a:stretch>
            <a:fillRect/>
          </a:stretch>
        </p:blipFill>
        <p:spPr>
          <a:xfrm>
            <a:off x="4997652" y="236735"/>
            <a:ext cx="1613952" cy="706104"/>
          </a:xfrm>
          <a:prstGeom prst="rect">
            <a:avLst/>
          </a:prstGeom>
        </p:spPr>
      </p:pic>
    </p:spTree>
    <p:extLst>
      <p:ext uri="{BB962C8B-B14F-4D97-AF65-F5344CB8AC3E}">
        <p14:creationId xmlns:p14="http://schemas.microsoft.com/office/powerpoint/2010/main" val="23016221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0088D-12D4-E189-6352-84BBE7C4C650}"/>
              </a:ext>
            </a:extLst>
          </p:cNvPr>
          <p:cNvSpPr>
            <a:spLocks noGrp="1"/>
          </p:cNvSpPr>
          <p:nvPr>
            <p:ph type="title"/>
          </p:nvPr>
        </p:nvSpPr>
        <p:spPr>
          <a:xfrm>
            <a:off x="838200" y="0"/>
            <a:ext cx="10515600" cy="791322"/>
          </a:xfrm>
        </p:spPr>
        <p:txBody>
          <a:bodyPr>
            <a:normAutofit fontScale="90000"/>
          </a:bodyPr>
          <a:lstStyle/>
          <a:p>
            <a:pPr algn="ctr">
              <a:lnSpc>
                <a:spcPct val="200000"/>
              </a:lnSpc>
            </a:pPr>
            <a:r>
              <a:rPr lang="en-IN" sz="4000" b="1" i="0" dirty="0">
                <a:effectLst/>
                <a:latin typeface="Merriweather" panose="00000500000000000000" pitchFamily="2" charset="0"/>
              </a:rPr>
              <a:t>Syntax Analysis</a:t>
            </a:r>
          </a:p>
        </p:txBody>
      </p:sp>
      <p:sp>
        <p:nvSpPr>
          <p:cNvPr id="7" name="TextBox 6">
            <a:extLst>
              <a:ext uri="{FF2B5EF4-FFF2-40B4-BE49-F238E27FC236}">
                <a16:creationId xmlns:a16="http://schemas.microsoft.com/office/drawing/2014/main" id="{0FDFD80A-72F8-0796-3131-6E9A08670BD6}"/>
              </a:ext>
            </a:extLst>
          </p:cNvPr>
          <p:cNvSpPr txBox="1"/>
          <p:nvPr/>
        </p:nvSpPr>
        <p:spPr>
          <a:xfrm>
            <a:off x="358587" y="1160039"/>
            <a:ext cx="11564472" cy="2943563"/>
          </a:xfrm>
          <a:prstGeom prst="rect">
            <a:avLst/>
          </a:prstGeom>
          <a:noFill/>
        </p:spPr>
        <p:txBody>
          <a:bodyPr wrap="square">
            <a:spAutoFit/>
          </a:bodyPr>
          <a:lstStyle/>
          <a:p>
            <a:pPr algn="just">
              <a:lnSpc>
                <a:spcPct val="200000"/>
              </a:lnSpc>
            </a:pPr>
            <a:r>
              <a:rPr lang="en-US" sz="2400" dirty="0">
                <a:solidFill>
                  <a:srgbClr val="212121"/>
                </a:solidFill>
                <a:latin typeface="Gordita"/>
              </a:rPr>
              <a:t>Syntax Analysis ensures that a given piece of text is correct structure. It tries to parse the sentence to check correct grammar at the sentence level. </a:t>
            </a:r>
          </a:p>
          <a:p>
            <a:pPr algn="just">
              <a:lnSpc>
                <a:spcPct val="200000"/>
              </a:lnSpc>
            </a:pPr>
            <a:r>
              <a:rPr lang="en-US" sz="2400" dirty="0">
                <a:solidFill>
                  <a:srgbClr val="212121"/>
                </a:solidFill>
                <a:latin typeface="Gordita"/>
              </a:rPr>
              <a:t>Given the possible POS generated from the previous step, a syntax analyzer assigns POS tags based on the sentence structure.</a:t>
            </a:r>
            <a:endParaRPr lang="en-IN" sz="2400" dirty="0">
              <a:solidFill>
                <a:srgbClr val="212121"/>
              </a:solidFill>
              <a:latin typeface="Gordita"/>
            </a:endParaRPr>
          </a:p>
        </p:txBody>
      </p:sp>
      <p:pic>
        <p:nvPicPr>
          <p:cNvPr id="3" name="Picture 2">
            <a:extLst>
              <a:ext uri="{FF2B5EF4-FFF2-40B4-BE49-F238E27FC236}">
                <a16:creationId xmlns:a16="http://schemas.microsoft.com/office/drawing/2014/main" id="{FD82095A-2E28-9467-FE4A-942EE1363504}"/>
              </a:ext>
            </a:extLst>
          </p:cNvPr>
          <p:cNvPicPr>
            <a:picLocks noChangeAspect="1"/>
          </p:cNvPicPr>
          <p:nvPr/>
        </p:nvPicPr>
        <p:blipFill>
          <a:blip r:embed="rId2"/>
          <a:stretch>
            <a:fillRect/>
          </a:stretch>
        </p:blipFill>
        <p:spPr>
          <a:xfrm>
            <a:off x="1318155" y="4245251"/>
            <a:ext cx="3614945" cy="1770674"/>
          </a:xfrm>
          <a:prstGeom prst="rect">
            <a:avLst/>
          </a:prstGeom>
        </p:spPr>
      </p:pic>
      <p:sp>
        <p:nvSpPr>
          <p:cNvPr id="4" name="Date Placeholder 3">
            <a:extLst>
              <a:ext uri="{FF2B5EF4-FFF2-40B4-BE49-F238E27FC236}">
                <a16:creationId xmlns:a16="http://schemas.microsoft.com/office/drawing/2014/main" id="{DF625CCF-9837-6F3A-2B51-6AD985B7C395}"/>
              </a:ext>
            </a:extLst>
          </p:cNvPr>
          <p:cNvSpPr>
            <a:spLocks noGrp="1"/>
          </p:cNvSpPr>
          <p:nvPr>
            <p:ph type="dt" sz="half" idx="10"/>
          </p:nvPr>
        </p:nvSpPr>
        <p:spPr/>
        <p:txBody>
          <a:bodyPr/>
          <a:lstStyle/>
          <a:p>
            <a:fld id="{0C86E935-84D8-4D08-A9ED-55EEED5D6FE4}" type="datetime1">
              <a:rPr lang="en-IN" smtClean="0"/>
              <a:t>03-06-2024</a:t>
            </a:fld>
            <a:endParaRPr lang="en-IN"/>
          </a:p>
        </p:txBody>
      </p:sp>
      <p:sp>
        <p:nvSpPr>
          <p:cNvPr id="5" name="Footer Placeholder 4">
            <a:extLst>
              <a:ext uri="{FF2B5EF4-FFF2-40B4-BE49-F238E27FC236}">
                <a16:creationId xmlns:a16="http://schemas.microsoft.com/office/drawing/2014/main" id="{EC996D01-B04A-ED09-C139-46126AFF8945}"/>
              </a:ext>
            </a:extLst>
          </p:cNvPr>
          <p:cNvSpPr>
            <a:spLocks noGrp="1"/>
          </p:cNvSpPr>
          <p:nvPr>
            <p:ph type="ftr" sz="quarter" idx="11"/>
          </p:nvPr>
        </p:nvSpPr>
        <p:spPr/>
        <p:txBody>
          <a:bodyPr/>
          <a:lstStyle/>
          <a:p>
            <a:r>
              <a:rPr lang="en-IN"/>
              <a:t>NATURAL LANGUAGE PROCESSING</a:t>
            </a:r>
          </a:p>
        </p:txBody>
      </p:sp>
      <p:sp>
        <p:nvSpPr>
          <p:cNvPr id="6" name="Rectangle 5">
            <a:extLst>
              <a:ext uri="{FF2B5EF4-FFF2-40B4-BE49-F238E27FC236}">
                <a16:creationId xmlns:a16="http://schemas.microsoft.com/office/drawing/2014/main" id="{3C23B40F-370E-B207-5A38-E01235EDCA30}"/>
              </a:ext>
            </a:extLst>
          </p:cNvPr>
          <p:cNvSpPr/>
          <p:nvPr/>
        </p:nvSpPr>
        <p:spPr>
          <a:xfrm>
            <a:off x="87363" y="972671"/>
            <a:ext cx="12104637" cy="45719"/>
          </a:xfrm>
          <a:prstGeom prst="rect">
            <a:avLst/>
          </a:prstGeom>
          <a:solidFill>
            <a:srgbClr val="EED126"/>
          </a:solidFill>
          <a:ln>
            <a:solidFill>
              <a:srgbClr val="EED1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8" name="Rectangle 7">
            <a:extLst>
              <a:ext uri="{FF2B5EF4-FFF2-40B4-BE49-F238E27FC236}">
                <a16:creationId xmlns:a16="http://schemas.microsoft.com/office/drawing/2014/main" id="{188B8B6B-10EC-5EAE-BE3E-2A220DE1B24A}"/>
              </a:ext>
            </a:extLst>
          </p:cNvPr>
          <p:cNvSpPr/>
          <p:nvPr/>
        </p:nvSpPr>
        <p:spPr>
          <a:xfrm>
            <a:off x="87363" y="1167618"/>
            <a:ext cx="12104637" cy="102956"/>
          </a:xfrm>
          <a:prstGeom prst="rect">
            <a:avLst/>
          </a:prstGeom>
          <a:ln>
            <a:noFill/>
          </a:ln>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a:p>
        </p:txBody>
      </p:sp>
      <p:pic>
        <p:nvPicPr>
          <p:cNvPr id="9" name="Picture 8">
            <a:extLst>
              <a:ext uri="{FF2B5EF4-FFF2-40B4-BE49-F238E27FC236}">
                <a16:creationId xmlns:a16="http://schemas.microsoft.com/office/drawing/2014/main" id="{8E0D58A1-786A-817B-231F-3C090493A8A1}"/>
              </a:ext>
            </a:extLst>
          </p:cNvPr>
          <p:cNvPicPr>
            <a:picLocks noChangeAspect="1"/>
          </p:cNvPicPr>
          <p:nvPr/>
        </p:nvPicPr>
        <p:blipFill>
          <a:blip r:embed="rId3" cstate="print"/>
          <a:stretch>
            <a:fillRect/>
          </a:stretch>
        </p:blipFill>
        <p:spPr>
          <a:xfrm>
            <a:off x="5028716" y="736163"/>
            <a:ext cx="1613952" cy="706104"/>
          </a:xfrm>
          <a:prstGeom prst="rect">
            <a:avLst/>
          </a:prstGeom>
        </p:spPr>
      </p:pic>
    </p:spTree>
    <p:extLst>
      <p:ext uri="{BB962C8B-B14F-4D97-AF65-F5344CB8AC3E}">
        <p14:creationId xmlns:p14="http://schemas.microsoft.com/office/powerpoint/2010/main" val="312699735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
            <a:ext cx="10515600" cy="722586"/>
          </a:xfrm>
        </p:spPr>
        <p:txBody>
          <a:bodyPr/>
          <a:lstStyle/>
          <a:p>
            <a:r>
              <a:rPr dirty="0">
                <a:sym typeface="+mn-ea"/>
              </a:rPr>
              <a:t>Syntax</a:t>
            </a:r>
            <a:endParaRPr lang="en-US" dirty="0"/>
          </a:p>
        </p:txBody>
      </p:sp>
      <p:sp>
        <p:nvSpPr>
          <p:cNvPr id="3" name="Content Placeholder 2"/>
          <p:cNvSpPr>
            <a:spLocks noGrp="1"/>
          </p:cNvSpPr>
          <p:nvPr>
            <p:ph idx="1"/>
          </p:nvPr>
        </p:nvSpPr>
        <p:spPr>
          <a:xfrm>
            <a:off x="244617" y="1008970"/>
            <a:ext cx="11109183" cy="5168310"/>
          </a:xfrm>
        </p:spPr>
        <p:txBody>
          <a:bodyPr>
            <a:normAutofit fontScale="87500" lnSpcReduction="20000"/>
          </a:bodyPr>
          <a:lstStyle/>
          <a:p>
            <a:pPr algn="just"/>
            <a:r>
              <a:rPr dirty="0">
                <a:latin typeface="Times New Roman" panose="02020603050405020304" pitchFamily="18" charset="0"/>
                <a:cs typeface="Times New Roman" panose="02020603050405020304" pitchFamily="18" charset="0"/>
                <a:sym typeface="+mn-ea"/>
              </a:rPr>
              <a:t>Syntax refers to the arrangement of</a:t>
            </a:r>
            <a:r>
              <a:rPr lang="en-IN" dirty="0">
                <a:latin typeface="Times New Roman" panose="02020603050405020304" pitchFamily="18" charset="0"/>
                <a:cs typeface="Times New Roman" panose="02020603050405020304" pitchFamily="18" charset="0"/>
                <a:sym typeface="+mn-ea"/>
              </a:rPr>
              <a:t> </a:t>
            </a:r>
            <a:r>
              <a:rPr dirty="0">
                <a:latin typeface="Times New Roman" panose="02020603050405020304" pitchFamily="18" charset="0"/>
                <a:cs typeface="Times New Roman" panose="02020603050405020304" pitchFamily="18" charset="0"/>
                <a:sym typeface="+mn-ea"/>
              </a:rPr>
              <a:t>words in a very sentence specified they create</a:t>
            </a:r>
            <a:r>
              <a:rPr lang="en-IN" dirty="0">
                <a:latin typeface="Times New Roman" panose="02020603050405020304" pitchFamily="18" charset="0"/>
                <a:cs typeface="Times New Roman" panose="02020603050405020304" pitchFamily="18" charset="0"/>
                <a:sym typeface="+mn-ea"/>
              </a:rPr>
              <a:t> </a:t>
            </a:r>
            <a:r>
              <a:rPr dirty="0">
                <a:latin typeface="Times New Roman" panose="02020603050405020304" pitchFamily="18" charset="0"/>
                <a:cs typeface="Times New Roman" panose="02020603050405020304" pitchFamily="18" charset="0"/>
                <a:sym typeface="+mn-ea"/>
              </a:rPr>
              <a:t>grammatical sense.</a:t>
            </a:r>
          </a:p>
          <a:p>
            <a:pPr algn="just"/>
            <a:r>
              <a:rPr lang="en-IN" dirty="0">
                <a:latin typeface="Times New Roman" panose="02020603050405020304" pitchFamily="18" charset="0"/>
                <a:cs typeface="Times New Roman" panose="02020603050405020304" pitchFamily="18" charset="0"/>
                <a:sym typeface="+mn-ea"/>
              </a:rPr>
              <a:t>Syntax techniques</a:t>
            </a:r>
          </a:p>
          <a:p>
            <a:pPr marL="514350" indent="-514350" algn="just">
              <a:buAutoNum type="arabicPeriod"/>
            </a:pPr>
            <a:r>
              <a:rPr dirty="0">
                <a:latin typeface="Times New Roman" panose="02020603050405020304" pitchFamily="18" charset="0"/>
                <a:cs typeface="Times New Roman" panose="02020603050405020304" pitchFamily="18" charset="0"/>
                <a:sym typeface="+mn-ea"/>
              </a:rPr>
              <a:t>Lemmatization It entails reducing the various</a:t>
            </a:r>
            <a:r>
              <a:rPr lang="en-IN" dirty="0">
                <a:latin typeface="Times New Roman" panose="02020603050405020304" pitchFamily="18" charset="0"/>
                <a:cs typeface="Times New Roman" panose="02020603050405020304" pitchFamily="18" charset="0"/>
                <a:sym typeface="+mn-ea"/>
              </a:rPr>
              <a:t> </a:t>
            </a:r>
            <a:r>
              <a:rPr dirty="0">
                <a:latin typeface="Times New Roman" panose="02020603050405020304" pitchFamily="18" charset="0"/>
                <a:cs typeface="Times New Roman" panose="02020603050405020304" pitchFamily="18" charset="0"/>
                <a:sym typeface="+mn-ea"/>
              </a:rPr>
              <a:t>inflected forms of a word into a single form for</a:t>
            </a:r>
            <a:r>
              <a:rPr lang="en-IN" dirty="0">
                <a:latin typeface="Times New Roman" panose="02020603050405020304" pitchFamily="18" charset="0"/>
                <a:cs typeface="Times New Roman" panose="02020603050405020304" pitchFamily="18" charset="0"/>
                <a:sym typeface="+mn-ea"/>
              </a:rPr>
              <a:t> </a:t>
            </a:r>
            <a:r>
              <a:rPr dirty="0">
                <a:latin typeface="Times New Roman" panose="02020603050405020304" pitchFamily="18" charset="0"/>
                <a:cs typeface="Times New Roman" panose="02020603050405020304" pitchFamily="18" charset="0"/>
                <a:sym typeface="+mn-ea"/>
              </a:rPr>
              <a:t>easy analysis.</a:t>
            </a:r>
          </a:p>
          <a:p>
            <a:pPr marL="514350" indent="-514350" algn="just">
              <a:buAutoNum type="arabicPeriod"/>
            </a:pPr>
            <a:r>
              <a:rPr dirty="0">
                <a:latin typeface="Times New Roman" panose="02020603050405020304" pitchFamily="18" charset="0"/>
                <a:cs typeface="Times New Roman" panose="02020603050405020304" pitchFamily="18" charset="0"/>
                <a:sym typeface="+mn-ea"/>
              </a:rPr>
              <a:t>Morphological segmentation It involves dividing</a:t>
            </a:r>
            <a:r>
              <a:rPr lang="en-IN" dirty="0">
                <a:latin typeface="Times New Roman" panose="02020603050405020304" pitchFamily="18" charset="0"/>
                <a:cs typeface="Times New Roman" panose="02020603050405020304" pitchFamily="18" charset="0"/>
                <a:sym typeface="+mn-ea"/>
              </a:rPr>
              <a:t> </a:t>
            </a:r>
            <a:r>
              <a:rPr dirty="0">
                <a:latin typeface="Times New Roman" panose="02020603050405020304" pitchFamily="18" charset="0"/>
                <a:cs typeface="Times New Roman" panose="02020603050405020304" pitchFamily="18" charset="0"/>
                <a:sym typeface="+mn-ea"/>
              </a:rPr>
              <a:t>words into individual units called morphemes.</a:t>
            </a:r>
          </a:p>
          <a:p>
            <a:pPr marL="514350" indent="-514350" algn="just">
              <a:buAutoNum type="arabicPeriod"/>
            </a:pPr>
            <a:r>
              <a:rPr dirty="0">
                <a:latin typeface="Times New Roman" panose="02020603050405020304" pitchFamily="18" charset="0"/>
                <a:cs typeface="Times New Roman" panose="02020603050405020304" pitchFamily="18" charset="0"/>
                <a:sym typeface="+mn-ea"/>
              </a:rPr>
              <a:t>Word segmentation It involves dividing a large</a:t>
            </a:r>
            <a:r>
              <a:rPr lang="en-IN" dirty="0">
                <a:latin typeface="Times New Roman" panose="02020603050405020304" pitchFamily="18" charset="0"/>
                <a:cs typeface="Times New Roman" panose="02020603050405020304" pitchFamily="18" charset="0"/>
                <a:sym typeface="+mn-ea"/>
              </a:rPr>
              <a:t> </a:t>
            </a:r>
            <a:r>
              <a:rPr dirty="0">
                <a:latin typeface="Times New Roman" panose="02020603050405020304" pitchFamily="18" charset="0"/>
                <a:cs typeface="Times New Roman" panose="02020603050405020304" pitchFamily="18" charset="0"/>
                <a:sym typeface="+mn-ea"/>
              </a:rPr>
              <a:t>piece of continuous text into distinct units.</a:t>
            </a:r>
          </a:p>
          <a:p>
            <a:pPr marL="514350" indent="-514350" algn="just">
              <a:buAutoNum type="arabicPeriod"/>
            </a:pPr>
            <a:r>
              <a:rPr dirty="0">
                <a:latin typeface="Times New Roman" panose="02020603050405020304" pitchFamily="18" charset="0"/>
                <a:cs typeface="Times New Roman" panose="02020603050405020304" pitchFamily="18" charset="0"/>
                <a:sym typeface="+mn-ea"/>
              </a:rPr>
              <a:t>Part-of-speech tagging It involves identifying</a:t>
            </a:r>
            <a:r>
              <a:rPr lang="en-IN" dirty="0">
                <a:latin typeface="Times New Roman" panose="02020603050405020304" pitchFamily="18" charset="0"/>
                <a:cs typeface="Times New Roman" panose="02020603050405020304" pitchFamily="18" charset="0"/>
                <a:sym typeface="+mn-ea"/>
              </a:rPr>
              <a:t> </a:t>
            </a:r>
            <a:r>
              <a:rPr dirty="0">
                <a:latin typeface="Times New Roman" panose="02020603050405020304" pitchFamily="18" charset="0"/>
                <a:cs typeface="Times New Roman" panose="02020603050405020304" pitchFamily="18" charset="0"/>
                <a:sym typeface="+mn-ea"/>
              </a:rPr>
              <a:t>the part of speech for every word.</a:t>
            </a:r>
          </a:p>
          <a:p>
            <a:pPr marL="514350" indent="-514350" algn="just">
              <a:buAutoNum type="arabicPeriod"/>
            </a:pPr>
            <a:r>
              <a:rPr dirty="0">
                <a:latin typeface="Times New Roman" panose="02020603050405020304" pitchFamily="18" charset="0"/>
                <a:cs typeface="Times New Roman" panose="02020603050405020304" pitchFamily="18" charset="0"/>
                <a:sym typeface="+mn-ea"/>
              </a:rPr>
              <a:t>Parsing It involves undertaking a grammatical</a:t>
            </a:r>
            <a:r>
              <a:rPr lang="en-IN" dirty="0">
                <a:latin typeface="Times New Roman" panose="02020603050405020304" pitchFamily="18" charset="0"/>
                <a:cs typeface="Times New Roman" panose="02020603050405020304" pitchFamily="18" charset="0"/>
                <a:sym typeface="+mn-ea"/>
              </a:rPr>
              <a:t> </a:t>
            </a:r>
            <a:r>
              <a:rPr dirty="0">
                <a:latin typeface="Times New Roman" panose="02020603050405020304" pitchFamily="18" charset="0"/>
                <a:cs typeface="Times New Roman" panose="02020603050405020304" pitchFamily="18" charset="0"/>
                <a:sym typeface="+mn-ea"/>
              </a:rPr>
              <a:t>analysis for the provided sentence.</a:t>
            </a:r>
          </a:p>
          <a:p>
            <a:pPr marL="514350" indent="-514350" algn="just">
              <a:buAutoNum type="arabicPeriod"/>
            </a:pPr>
            <a:r>
              <a:rPr dirty="0">
                <a:latin typeface="Times New Roman" panose="02020603050405020304" pitchFamily="18" charset="0"/>
                <a:cs typeface="Times New Roman" panose="02020603050405020304" pitchFamily="18" charset="0"/>
                <a:sym typeface="+mn-ea"/>
              </a:rPr>
              <a:t>Sentence breaking It involves placing sentence</a:t>
            </a:r>
            <a:r>
              <a:rPr lang="en-IN" dirty="0">
                <a:latin typeface="Times New Roman" panose="02020603050405020304" pitchFamily="18" charset="0"/>
                <a:cs typeface="Times New Roman" panose="02020603050405020304" pitchFamily="18" charset="0"/>
                <a:sym typeface="+mn-ea"/>
              </a:rPr>
              <a:t> </a:t>
            </a:r>
            <a:r>
              <a:rPr dirty="0">
                <a:latin typeface="Times New Roman" panose="02020603050405020304" pitchFamily="18" charset="0"/>
                <a:cs typeface="Times New Roman" panose="02020603050405020304" pitchFamily="18" charset="0"/>
                <a:sym typeface="+mn-ea"/>
              </a:rPr>
              <a:t>boundaries on a large piece of text.</a:t>
            </a:r>
          </a:p>
          <a:p>
            <a:pPr marL="514350" indent="-514350" algn="just">
              <a:buAutoNum type="arabicPeriod"/>
            </a:pPr>
            <a:r>
              <a:rPr dirty="0">
                <a:latin typeface="Times New Roman" panose="02020603050405020304" pitchFamily="18" charset="0"/>
                <a:cs typeface="Times New Roman" panose="02020603050405020304" pitchFamily="18" charset="0"/>
                <a:sym typeface="+mn-ea"/>
              </a:rPr>
              <a:t>Stemming It involves cutting the inflected words</a:t>
            </a:r>
            <a:r>
              <a:rPr lang="en-IN" dirty="0">
                <a:latin typeface="Times New Roman" panose="02020603050405020304" pitchFamily="18" charset="0"/>
                <a:cs typeface="Times New Roman" panose="02020603050405020304" pitchFamily="18" charset="0"/>
                <a:sym typeface="+mn-ea"/>
              </a:rPr>
              <a:t> </a:t>
            </a:r>
            <a:r>
              <a:rPr dirty="0">
                <a:latin typeface="Times New Roman" panose="02020603050405020304" pitchFamily="18" charset="0"/>
                <a:cs typeface="Times New Roman" panose="02020603050405020304" pitchFamily="18" charset="0"/>
                <a:sym typeface="+mn-ea"/>
              </a:rPr>
              <a:t>to their root form.</a:t>
            </a:r>
          </a:p>
          <a:p>
            <a:pPr algn="just"/>
            <a:endParaRPr lang="en-US" dirty="0"/>
          </a:p>
        </p:txBody>
      </p:sp>
      <p:sp>
        <p:nvSpPr>
          <p:cNvPr id="4" name="Date Placeholder 3">
            <a:extLst>
              <a:ext uri="{FF2B5EF4-FFF2-40B4-BE49-F238E27FC236}">
                <a16:creationId xmlns:a16="http://schemas.microsoft.com/office/drawing/2014/main" id="{E9156B32-F4E3-EB11-0DF4-CAF450DF8306}"/>
              </a:ext>
            </a:extLst>
          </p:cNvPr>
          <p:cNvSpPr>
            <a:spLocks noGrp="1"/>
          </p:cNvSpPr>
          <p:nvPr>
            <p:ph type="dt" sz="half" idx="10"/>
          </p:nvPr>
        </p:nvSpPr>
        <p:spPr/>
        <p:txBody>
          <a:bodyPr/>
          <a:lstStyle/>
          <a:p>
            <a:fld id="{5C01B7ED-D567-461D-BCCF-8A88B5673DC4}" type="datetime1">
              <a:rPr lang="en-IN" smtClean="0"/>
              <a:t>03-06-2024</a:t>
            </a:fld>
            <a:endParaRPr lang="en-IN"/>
          </a:p>
        </p:txBody>
      </p:sp>
      <p:sp>
        <p:nvSpPr>
          <p:cNvPr id="5" name="Footer Placeholder 4">
            <a:extLst>
              <a:ext uri="{FF2B5EF4-FFF2-40B4-BE49-F238E27FC236}">
                <a16:creationId xmlns:a16="http://schemas.microsoft.com/office/drawing/2014/main" id="{570BEF6E-48D4-A87B-7228-3768B0AD6A74}"/>
              </a:ext>
            </a:extLst>
          </p:cNvPr>
          <p:cNvSpPr>
            <a:spLocks noGrp="1"/>
          </p:cNvSpPr>
          <p:nvPr>
            <p:ph type="ftr" sz="quarter" idx="11"/>
          </p:nvPr>
        </p:nvSpPr>
        <p:spPr/>
        <p:txBody>
          <a:bodyPr/>
          <a:lstStyle/>
          <a:p>
            <a:r>
              <a:rPr lang="en-IN"/>
              <a:t>NATURAL LANGUAGE PROCESSING</a:t>
            </a:r>
          </a:p>
        </p:txBody>
      </p:sp>
      <p:sp>
        <p:nvSpPr>
          <p:cNvPr id="6" name="Rectangle 5">
            <a:extLst>
              <a:ext uri="{FF2B5EF4-FFF2-40B4-BE49-F238E27FC236}">
                <a16:creationId xmlns:a16="http://schemas.microsoft.com/office/drawing/2014/main" id="{E9B3CB44-5E2B-2AD6-1898-7D2A79B90C65}"/>
              </a:ext>
            </a:extLst>
          </p:cNvPr>
          <p:cNvSpPr/>
          <p:nvPr/>
        </p:nvSpPr>
        <p:spPr>
          <a:xfrm>
            <a:off x="44651" y="561839"/>
            <a:ext cx="12104637" cy="45719"/>
          </a:xfrm>
          <a:prstGeom prst="rect">
            <a:avLst/>
          </a:prstGeom>
          <a:solidFill>
            <a:srgbClr val="EED126"/>
          </a:solidFill>
          <a:ln>
            <a:solidFill>
              <a:srgbClr val="EED1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7" name="Rectangle 6">
            <a:extLst>
              <a:ext uri="{FF2B5EF4-FFF2-40B4-BE49-F238E27FC236}">
                <a16:creationId xmlns:a16="http://schemas.microsoft.com/office/drawing/2014/main" id="{FF02C196-A28C-3313-8FB5-056D4E650435}"/>
              </a:ext>
            </a:extLst>
          </p:cNvPr>
          <p:cNvSpPr/>
          <p:nvPr/>
        </p:nvSpPr>
        <p:spPr>
          <a:xfrm>
            <a:off x="44651" y="756786"/>
            <a:ext cx="12104637" cy="102956"/>
          </a:xfrm>
          <a:prstGeom prst="rect">
            <a:avLst/>
          </a:prstGeom>
          <a:ln>
            <a:noFill/>
          </a:ln>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a:p>
        </p:txBody>
      </p:sp>
      <p:pic>
        <p:nvPicPr>
          <p:cNvPr id="8" name="Picture 7">
            <a:extLst>
              <a:ext uri="{FF2B5EF4-FFF2-40B4-BE49-F238E27FC236}">
                <a16:creationId xmlns:a16="http://schemas.microsoft.com/office/drawing/2014/main" id="{5673BB13-2D93-21EA-7394-9DCEFCCC2BD1}"/>
              </a:ext>
            </a:extLst>
          </p:cNvPr>
          <p:cNvPicPr>
            <a:picLocks noChangeAspect="1"/>
          </p:cNvPicPr>
          <p:nvPr/>
        </p:nvPicPr>
        <p:blipFill>
          <a:blip r:embed="rId2" cstate="print"/>
          <a:stretch>
            <a:fillRect/>
          </a:stretch>
        </p:blipFill>
        <p:spPr>
          <a:xfrm>
            <a:off x="4997652" y="236735"/>
            <a:ext cx="1613952" cy="706104"/>
          </a:xfrm>
          <a:prstGeom prst="rect">
            <a:avLst/>
          </a:prstGeom>
        </p:spPr>
      </p:pic>
    </p:spTree>
    <p:extLst>
      <p:ext uri="{BB962C8B-B14F-4D97-AF65-F5344CB8AC3E}">
        <p14:creationId xmlns:p14="http://schemas.microsoft.com/office/powerpoint/2010/main" val="15835702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DA470-C458-CC52-2D7E-B97D752A3956}"/>
              </a:ext>
            </a:extLst>
          </p:cNvPr>
          <p:cNvSpPr>
            <a:spLocks noGrp="1"/>
          </p:cNvSpPr>
          <p:nvPr>
            <p:ph type="title"/>
          </p:nvPr>
        </p:nvSpPr>
        <p:spPr>
          <a:xfrm>
            <a:off x="838200" y="136525"/>
            <a:ext cx="10515600" cy="782357"/>
          </a:xfrm>
        </p:spPr>
        <p:txBody>
          <a:bodyPr/>
          <a:lstStyle/>
          <a:p>
            <a:r>
              <a:rPr lang="en-IN" b="1" dirty="0">
                <a:latin typeface="Times New Roman" panose="02020603050405020304" pitchFamily="18" charset="0"/>
                <a:cs typeface="Times New Roman" panose="02020603050405020304" pitchFamily="18" charset="0"/>
              </a:rPr>
              <a:t>Course Outcomes</a:t>
            </a:r>
          </a:p>
        </p:txBody>
      </p:sp>
      <p:sp>
        <p:nvSpPr>
          <p:cNvPr id="3" name="Content Placeholder 2">
            <a:extLst>
              <a:ext uri="{FF2B5EF4-FFF2-40B4-BE49-F238E27FC236}">
                <a16:creationId xmlns:a16="http://schemas.microsoft.com/office/drawing/2014/main" id="{E8A95C85-6593-F1FA-829C-C29C210DB3E5}"/>
              </a:ext>
            </a:extLst>
          </p:cNvPr>
          <p:cNvSpPr>
            <a:spLocks noGrp="1"/>
          </p:cNvSpPr>
          <p:nvPr>
            <p:ph idx="1"/>
          </p:nvPr>
        </p:nvSpPr>
        <p:spPr>
          <a:xfrm>
            <a:off x="466165" y="1013012"/>
            <a:ext cx="11268635" cy="5414682"/>
          </a:xfrm>
        </p:spPr>
        <p:txBody>
          <a:bodyPr>
            <a:normAutofit fontScale="85000" lnSpcReduction="10000"/>
          </a:bodyPr>
          <a:lstStyle/>
          <a:p>
            <a:pPr marL="0" indent="0" algn="just">
              <a:lnSpc>
                <a:spcPct val="150000"/>
              </a:lnSpc>
              <a:buNone/>
            </a:pPr>
            <a:r>
              <a:rPr lang="en-US" dirty="0">
                <a:latin typeface="Times New Roman" panose="02020603050405020304" pitchFamily="18" charset="0"/>
                <a:cs typeface="Times New Roman" panose="02020603050405020304" pitchFamily="18" charset="0"/>
              </a:rPr>
              <a:t>CO1: Construct approaches to syntax and semantics in NLP.</a:t>
            </a:r>
          </a:p>
          <a:p>
            <a:pPr marL="0" indent="0" algn="just">
              <a:lnSpc>
                <a:spcPct val="150000"/>
              </a:lnSpc>
              <a:buNone/>
            </a:pPr>
            <a:r>
              <a:rPr lang="en-US" dirty="0">
                <a:latin typeface="Times New Roman" panose="02020603050405020304" pitchFamily="18" charset="0"/>
                <a:cs typeface="Times New Roman" panose="02020603050405020304" pitchFamily="18" charset="0"/>
              </a:rPr>
              <a:t>CO2: : Analyze approaches to syntax and semantic parsing with pronoun resolution. </a:t>
            </a:r>
          </a:p>
          <a:p>
            <a:pPr marL="0" indent="0" algn="just">
              <a:lnSpc>
                <a:spcPct val="150000"/>
              </a:lnSpc>
              <a:buNone/>
            </a:pPr>
            <a:r>
              <a:rPr lang="en-US" dirty="0">
                <a:latin typeface="Times New Roman" panose="02020603050405020304" pitchFamily="18" charset="0"/>
                <a:cs typeface="Times New Roman" panose="02020603050405020304" pitchFamily="18" charset="0"/>
              </a:rPr>
              <a:t>CO3: Implement semantic role, relations and frames, Including co reference resolution.</a:t>
            </a:r>
            <a:endParaRPr lang="en-IN" dirty="0">
              <a:latin typeface="Times New Roman" panose="02020603050405020304" pitchFamily="18" charset="0"/>
              <a:cs typeface="Times New Roman" panose="02020603050405020304" pitchFamily="18" charset="0"/>
            </a:endParaRPr>
          </a:p>
          <a:p>
            <a:pPr marL="0" indent="0" algn="just">
              <a:lnSpc>
                <a:spcPct val="150000"/>
              </a:lnSpc>
              <a:buNone/>
            </a:pPr>
            <a:r>
              <a:rPr lang="en-US" dirty="0">
                <a:latin typeface="Times New Roman" panose="02020603050405020304" pitchFamily="18" charset="0"/>
                <a:cs typeface="Times New Roman" panose="02020603050405020304" pitchFamily="18" charset="0"/>
              </a:rPr>
              <a:t>CO4: </a:t>
            </a:r>
            <a:r>
              <a:rPr lang="en-IN" dirty="0">
                <a:latin typeface="Times New Roman" panose="02020603050405020304" pitchFamily="18" charset="0"/>
                <a:cs typeface="Times New Roman" panose="02020603050405020304" pitchFamily="18" charset="0"/>
              </a:rPr>
              <a:t>Implement summarization, Information retrieval and machine translation.</a:t>
            </a:r>
          </a:p>
          <a:p>
            <a:pPr marL="0" indent="0" algn="just">
              <a:lnSpc>
                <a:spcPct val="150000"/>
              </a:lnSpc>
              <a:buNone/>
            </a:pPr>
            <a:r>
              <a:rPr lang="en-US" dirty="0">
                <a:latin typeface="Times New Roman" panose="02020603050405020304" pitchFamily="18" charset="0"/>
                <a:cs typeface="Times New Roman" panose="02020603050405020304" pitchFamily="18" charset="0"/>
              </a:rPr>
              <a:t>CO5: Apply the knowledge of various levels of analysis involved in NLP and Implement</a:t>
            </a:r>
          </a:p>
          <a:p>
            <a:pPr marL="0" indent="0" algn="just">
              <a:lnSpc>
                <a:spcPct val="150000"/>
              </a:lnSpc>
              <a:buNone/>
            </a:pPr>
            <a:r>
              <a:rPr lang="en-US" dirty="0">
                <a:latin typeface="Times New Roman" panose="02020603050405020304" pitchFamily="18" charset="0"/>
                <a:cs typeface="Times New Roman" panose="02020603050405020304" pitchFamily="18" charset="0"/>
              </a:rPr>
              <a:t>          different techniques of NLP like word Embedding, CBOW and Skip-gram </a:t>
            </a:r>
          </a:p>
          <a:p>
            <a:pPr marL="0" indent="0" algn="just">
              <a:buNone/>
            </a:pPr>
            <a:br>
              <a:rPr lang="en-IN" sz="1600" dirty="0">
                <a:latin typeface="Times New Roman" panose="02020603050405020304" pitchFamily="18" charset="0"/>
                <a:cs typeface="Times New Roman" panose="02020603050405020304" pitchFamily="18" charset="0"/>
              </a:rPr>
            </a:br>
            <a:endParaRPr lang="en-IN" b="0" i="0" u="none" strike="noStrike" dirty="0">
              <a:solidFill>
                <a:srgbClr val="000000"/>
              </a:solidFill>
              <a:effectLst/>
              <a:latin typeface="Times New Roman" panose="02020603050405020304" pitchFamily="18" charset="0"/>
              <a:cs typeface="Times New Roman" panose="02020603050405020304" pitchFamily="18" charset="0"/>
            </a:endParaRPr>
          </a:p>
        </p:txBody>
      </p:sp>
      <p:sp>
        <p:nvSpPr>
          <p:cNvPr id="4" name="Date Placeholder 3">
            <a:extLst>
              <a:ext uri="{FF2B5EF4-FFF2-40B4-BE49-F238E27FC236}">
                <a16:creationId xmlns:a16="http://schemas.microsoft.com/office/drawing/2014/main" id="{10ECC29B-7E85-5085-ED9A-6D6ADB2788E3}"/>
              </a:ext>
            </a:extLst>
          </p:cNvPr>
          <p:cNvSpPr>
            <a:spLocks noGrp="1"/>
          </p:cNvSpPr>
          <p:nvPr>
            <p:ph type="dt" sz="half" idx="10"/>
          </p:nvPr>
        </p:nvSpPr>
        <p:spPr/>
        <p:txBody>
          <a:bodyPr/>
          <a:lstStyle/>
          <a:p>
            <a:fld id="{F11FE1E6-F9AB-42EE-A653-6C6A5F254F8B}" type="datetime1">
              <a:rPr lang="en-IN" smtClean="0"/>
              <a:t>03-06-2024</a:t>
            </a:fld>
            <a:endParaRPr lang="en-IN"/>
          </a:p>
        </p:txBody>
      </p:sp>
      <p:sp>
        <p:nvSpPr>
          <p:cNvPr id="5" name="Footer Placeholder 4">
            <a:extLst>
              <a:ext uri="{FF2B5EF4-FFF2-40B4-BE49-F238E27FC236}">
                <a16:creationId xmlns:a16="http://schemas.microsoft.com/office/drawing/2014/main" id="{658B66E9-9082-EC9D-084F-75A4F2FC9CDD}"/>
              </a:ext>
            </a:extLst>
          </p:cNvPr>
          <p:cNvSpPr>
            <a:spLocks noGrp="1"/>
          </p:cNvSpPr>
          <p:nvPr>
            <p:ph type="ftr" sz="quarter" idx="11"/>
          </p:nvPr>
        </p:nvSpPr>
        <p:spPr/>
        <p:txBody>
          <a:bodyPr/>
          <a:lstStyle/>
          <a:p>
            <a:r>
              <a:rPr lang="en-US"/>
              <a:t>NATURAL LANGUAGE PROCESSING</a:t>
            </a:r>
            <a:endParaRPr lang="en-IN"/>
          </a:p>
        </p:txBody>
      </p:sp>
      <p:sp>
        <p:nvSpPr>
          <p:cNvPr id="7" name="Rectangle 6">
            <a:extLst>
              <a:ext uri="{FF2B5EF4-FFF2-40B4-BE49-F238E27FC236}">
                <a16:creationId xmlns:a16="http://schemas.microsoft.com/office/drawing/2014/main" id="{7E1E7485-CEE4-9FD4-86E2-2F1A9A5975CE}"/>
              </a:ext>
            </a:extLst>
          </p:cNvPr>
          <p:cNvSpPr/>
          <p:nvPr/>
        </p:nvSpPr>
        <p:spPr>
          <a:xfrm>
            <a:off x="87363" y="755410"/>
            <a:ext cx="12104637" cy="45719"/>
          </a:xfrm>
          <a:prstGeom prst="rect">
            <a:avLst/>
          </a:prstGeom>
          <a:solidFill>
            <a:srgbClr val="EED126"/>
          </a:solidFill>
          <a:ln>
            <a:solidFill>
              <a:srgbClr val="EED1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8" name="Rectangle 7">
            <a:extLst>
              <a:ext uri="{FF2B5EF4-FFF2-40B4-BE49-F238E27FC236}">
                <a16:creationId xmlns:a16="http://schemas.microsoft.com/office/drawing/2014/main" id="{B9E90971-91CC-749D-88B3-A931B3FE25FC}"/>
              </a:ext>
            </a:extLst>
          </p:cNvPr>
          <p:cNvSpPr/>
          <p:nvPr/>
        </p:nvSpPr>
        <p:spPr>
          <a:xfrm>
            <a:off x="87363" y="950357"/>
            <a:ext cx="12104637" cy="102956"/>
          </a:xfrm>
          <a:prstGeom prst="rect">
            <a:avLst/>
          </a:prstGeom>
          <a:ln>
            <a:noFill/>
          </a:ln>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a:p>
        </p:txBody>
      </p:sp>
      <p:pic>
        <p:nvPicPr>
          <p:cNvPr id="9" name="Picture 8">
            <a:extLst>
              <a:ext uri="{FF2B5EF4-FFF2-40B4-BE49-F238E27FC236}">
                <a16:creationId xmlns:a16="http://schemas.microsoft.com/office/drawing/2014/main" id="{A0965BC0-B630-CE8A-6021-D1A505560B21}"/>
              </a:ext>
            </a:extLst>
          </p:cNvPr>
          <p:cNvPicPr>
            <a:picLocks noChangeAspect="1"/>
          </p:cNvPicPr>
          <p:nvPr/>
        </p:nvPicPr>
        <p:blipFill>
          <a:blip r:embed="rId2" cstate="print"/>
          <a:stretch>
            <a:fillRect/>
          </a:stretch>
        </p:blipFill>
        <p:spPr>
          <a:xfrm>
            <a:off x="5040364" y="430306"/>
            <a:ext cx="1613952" cy="706104"/>
          </a:xfrm>
          <a:prstGeom prst="rect">
            <a:avLst/>
          </a:prstGeom>
        </p:spPr>
      </p:pic>
    </p:spTree>
    <p:extLst>
      <p:ext uri="{BB962C8B-B14F-4D97-AF65-F5344CB8AC3E}">
        <p14:creationId xmlns:p14="http://schemas.microsoft.com/office/powerpoint/2010/main" val="32365733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9188" y="39188"/>
            <a:ext cx="10515600" cy="605790"/>
          </a:xfrm>
        </p:spPr>
        <p:txBody>
          <a:bodyPr>
            <a:normAutofit fontScale="90000"/>
          </a:bodyPr>
          <a:lstStyle/>
          <a:p>
            <a:r>
              <a:rPr lang="en-US" b="1" dirty="0"/>
              <a:t>Semantics</a:t>
            </a:r>
          </a:p>
        </p:txBody>
      </p:sp>
      <p:sp>
        <p:nvSpPr>
          <p:cNvPr id="3" name="Content Placeholder 2"/>
          <p:cNvSpPr>
            <a:spLocks noGrp="1"/>
          </p:cNvSpPr>
          <p:nvPr>
            <p:ph idx="1"/>
          </p:nvPr>
        </p:nvSpPr>
        <p:spPr>
          <a:xfrm>
            <a:off x="838200" y="971550"/>
            <a:ext cx="10515600" cy="5205730"/>
          </a:xfrm>
        </p:spPr>
        <p:txBody>
          <a:bodyPr>
            <a:normAutofit lnSpcReduction="10000"/>
          </a:bodyPr>
          <a:lstStyle/>
          <a:p>
            <a:pPr algn="just">
              <a:lnSpc>
                <a:spcPct val="150000"/>
              </a:lnSpc>
            </a:pPr>
            <a:r>
              <a:rPr lang="en-US"/>
              <a:t>Semantics refers to the meaning that is conveyed</a:t>
            </a:r>
            <a:r>
              <a:rPr lang="en-IN" altLang="en-US"/>
              <a:t> </a:t>
            </a:r>
            <a:r>
              <a:rPr lang="en-US"/>
              <a:t>by a text. </a:t>
            </a:r>
            <a:r>
              <a:rPr lang="en-IN" altLang="en-US"/>
              <a:t>It involves the </a:t>
            </a:r>
            <a:r>
              <a:t>interpretation of words and how</a:t>
            </a:r>
            <a:r>
              <a:rPr lang="en-IN"/>
              <a:t> </a:t>
            </a:r>
            <a:r>
              <a:t>sentences are structured.</a:t>
            </a:r>
          </a:p>
          <a:p>
            <a:pPr marL="514350" indent="-514350" algn="just">
              <a:lnSpc>
                <a:spcPct val="150000"/>
              </a:lnSpc>
              <a:buAutoNum type="arabicPeriod"/>
            </a:pPr>
            <a:r>
              <a:rPr lang="en-US"/>
              <a:t>Named entity recognition (NER) It involves</a:t>
            </a:r>
            <a:r>
              <a:rPr lang="en-IN" altLang="en-US"/>
              <a:t> </a:t>
            </a:r>
            <a:r>
              <a:rPr lang="en-US"/>
              <a:t>determining the parts of a text that can be</a:t>
            </a:r>
            <a:r>
              <a:rPr lang="en-IN" altLang="en-US"/>
              <a:t> </a:t>
            </a:r>
            <a:r>
              <a:rPr lang="en-US"/>
              <a:t>identified and categorized into preset groups.</a:t>
            </a:r>
            <a:r>
              <a:rPr lang="en-IN" altLang="en-US"/>
              <a:t> </a:t>
            </a:r>
            <a:r>
              <a:rPr lang="en-US"/>
              <a:t>Examples of such groups include names of</a:t>
            </a:r>
            <a:r>
              <a:rPr lang="en-IN" altLang="en-US"/>
              <a:t> </a:t>
            </a:r>
            <a:r>
              <a:rPr lang="en-US"/>
              <a:t>individuals and names of places.</a:t>
            </a:r>
            <a:r>
              <a:rPr lang="en-IN" altLang="en-US"/>
              <a:t> </a:t>
            </a:r>
          </a:p>
          <a:p>
            <a:pPr marL="457200" indent="-457200" algn="just">
              <a:lnSpc>
                <a:spcPct val="150000"/>
              </a:lnSpc>
              <a:buAutoNum type="arabicPeriod"/>
            </a:pPr>
            <a:r>
              <a:rPr lang="en-US"/>
              <a:t>Word sense disambiguation It involves giving</a:t>
            </a:r>
            <a:r>
              <a:rPr lang="en-IN" altLang="en-US"/>
              <a:t> </a:t>
            </a:r>
            <a:r>
              <a:rPr lang="en-US"/>
              <a:t>meaning to a word based on the context.</a:t>
            </a:r>
          </a:p>
          <a:p>
            <a:pPr algn="just"/>
            <a:endParaRPr lang="en-US"/>
          </a:p>
        </p:txBody>
      </p:sp>
      <p:sp>
        <p:nvSpPr>
          <p:cNvPr id="4" name="Date Placeholder 3">
            <a:extLst>
              <a:ext uri="{FF2B5EF4-FFF2-40B4-BE49-F238E27FC236}">
                <a16:creationId xmlns:a16="http://schemas.microsoft.com/office/drawing/2014/main" id="{E26146D2-607A-B7C1-5AC9-8D0C64C71EAA}"/>
              </a:ext>
            </a:extLst>
          </p:cNvPr>
          <p:cNvSpPr>
            <a:spLocks noGrp="1"/>
          </p:cNvSpPr>
          <p:nvPr>
            <p:ph type="dt" sz="half" idx="10"/>
          </p:nvPr>
        </p:nvSpPr>
        <p:spPr/>
        <p:txBody>
          <a:bodyPr/>
          <a:lstStyle/>
          <a:p>
            <a:fld id="{1D34AC2A-7894-491A-B1B5-54CC91C905DA}" type="datetime1">
              <a:rPr lang="en-IN" smtClean="0"/>
              <a:t>03-06-2024</a:t>
            </a:fld>
            <a:endParaRPr lang="en-IN"/>
          </a:p>
        </p:txBody>
      </p:sp>
      <p:sp>
        <p:nvSpPr>
          <p:cNvPr id="5" name="Footer Placeholder 4">
            <a:extLst>
              <a:ext uri="{FF2B5EF4-FFF2-40B4-BE49-F238E27FC236}">
                <a16:creationId xmlns:a16="http://schemas.microsoft.com/office/drawing/2014/main" id="{B7D90681-94DD-0A71-2969-ED4F164A3C67}"/>
              </a:ext>
            </a:extLst>
          </p:cNvPr>
          <p:cNvSpPr>
            <a:spLocks noGrp="1"/>
          </p:cNvSpPr>
          <p:nvPr>
            <p:ph type="ftr" sz="quarter" idx="11"/>
          </p:nvPr>
        </p:nvSpPr>
        <p:spPr/>
        <p:txBody>
          <a:bodyPr/>
          <a:lstStyle/>
          <a:p>
            <a:r>
              <a:rPr lang="en-IN"/>
              <a:t>NATURAL LANGUAGE PROCESSING</a:t>
            </a:r>
          </a:p>
        </p:txBody>
      </p:sp>
      <p:sp>
        <p:nvSpPr>
          <p:cNvPr id="6" name="Rectangle 5">
            <a:extLst>
              <a:ext uri="{FF2B5EF4-FFF2-40B4-BE49-F238E27FC236}">
                <a16:creationId xmlns:a16="http://schemas.microsoft.com/office/drawing/2014/main" id="{E195CEB5-7B01-7271-BA40-F588488679EF}"/>
              </a:ext>
            </a:extLst>
          </p:cNvPr>
          <p:cNvSpPr/>
          <p:nvPr/>
        </p:nvSpPr>
        <p:spPr>
          <a:xfrm>
            <a:off x="44651" y="561839"/>
            <a:ext cx="12104637" cy="45719"/>
          </a:xfrm>
          <a:prstGeom prst="rect">
            <a:avLst/>
          </a:prstGeom>
          <a:solidFill>
            <a:srgbClr val="EED126"/>
          </a:solidFill>
          <a:ln>
            <a:solidFill>
              <a:srgbClr val="EED1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7" name="Rectangle 6">
            <a:extLst>
              <a:ext uri="{FF2B5EF4-FFF2-40B4-BE49-F238E27FC236}">
                <a16:creationId xmlns:a16="http://schemas.microsoft.com/office/drawing/2014/main" id="{5F4BF0B7-7489-2A6D-054B-8EDCF9806049}"/>
              </a:ext>
            </a:extLst>
          </p:cNvPr>
          <p:cNvSpPr/>
          <p:nvPr/>
        </p:nvSpPr>
        <p:spPr>
          <a:xfrm>
            <a:off x="44651" y="756786"/>
            <a:ext cx="12104637" cy="102956"/>
          </a:xfrm>
          <a:prstGeom prst="rect">
            <a:avLst/>
          </a:prstGeom>
          <a:ln>
            <a:noFill/>
          </a:ln>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a:p>
        </p:txBody>
      </p:sp>
      <p:pic>
        <p:nvPicPr>
          <p:cNvPr id="8" name="Picture 7">
            <a:extLst>
              <a:ext uri="{FF2B5EF4-FFF2-40B4-BE49-F238E27FC236}">
                <a16:creationId xmlns:a16="http://schemas.microsoft.com/office/drawing/2014/main" id="{8653180E-B8A8-E822-27CF-0CE7E905597E}"/>
              </a:ext>
            </a:extLst>
          </p:cNvPr>
          <p:cNvPicPr>
            <a:picLocks noChangeAspect="1"/>
          </p:cNvPicPr>
          <p:nvPr/>
        </p:nvPicPr>
        <p:blipFill>
          <a:blip r:embed="rId2" cstate="print"/>
          <a:stretch>
            <a:fillRect/>
          </a:stretch>
        </p:blipFill>
        <p:spPr>
          <a:xfrm>
            <a:off x="4997652" y="236735"/>
            <a:ext cx="1613952" cy="706104"/>
          </a:xfrm>
          <a:prstGeom prst="rect">
            <a:avLst/>
          </a:prstGeom>
        </p:spPr>
      </p:pic>
    </p:spTree>
    <p:extLst>
      <p:ext uri="{BB962C8B-B14F-4D97-AF65-F5344CB8AC3E}">
        <p14:creationId xmlns:p14="http://schemas.microsoft.com/office/powerpoint/2010/main" val="37962562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0088D-12D4-E189-6352-84BBE7C4C650}"/>
              </a:ext>
            </a:extLst>
          </p:cNvPr>
          <p:cNvSpPr>
            <a:spLocks noGrp="1"/>
          </p:cNvSpPr>
          <p:nvPr>
            <p:ph type="title"/>
          </p:nvPr>
        </p:nvSpPr>
        <p:spPr>
          <a:xfrm>
            <a:off x="838200" y="0"/>
            <a:ext cx="10515600" cy="791322"/>
          </a:xfrm>
        </p:spPr>
        <p:txBody>
          <a:bodyPr>
            <a:normAutofit fontScale="90000"/>
          </a:bodyPr>
          <a:lstStyle/>
          <a:p>
            <a:pPr algn="ctr">
              <a:lnSpc>
                <a:spcPct val="200000"/>
              </a:lnSpc>
            </a:pPr>
            <a:r>
              <a:rPr lang="en-IN" sz="4000" b="1" i="0" dirty="0">
                <a:effectLst/>
                <a:latin typeface="Merriweather" panose="00000500000000000000" pitchFamily="2" charset="0"/>
              </a:rPr>
              <a:t>Semantic Analysis</a:t>
            </a:r>
          </a:p>
        </p:txBody>
      </p:sp>
      <p:sp>
        <p:nvSpPr>
          <p:cNvPr id="5" name="TextBox 4">
            <a:extLst>
              <a:ext uri="{FF2B5EF4-FFF2-40B4-BE49-F238E27FC236}">
                <a16:creationId xmlns:a16="http://schemas.microsoft.com/office/drawing/2014/main" id="{0498E7F3-5B4A-ABF9-1E2B-E0224FBD64FB}"/>
              </a:ext>
            </a:extLst>
          </p:cNvPr>
          <p:cNvSpPr txBox="1"/>
          <p:nvPr/>
        </p:nvSpPr>
        <p:spPr>
          <a:xfrm>
            <a:off x="295892" y="2452235"/>
            <a:ext cx="11201400" cy="3416320"/>
          </a:xfrm>
          <a:prstGeom prst="rect">
            <a:avLst/>
          </a:prstGeom>
          <a:noFill/>
        </p:spPr>
        <p:txBody>
          <a:bodyPr wrap="square">
            <a:spAutoFit/>
          </a:bodyPr>
          <a:lstStyle/>
          <a:p>
            <a:pPr marL="285750" indent="-285750" algn="just">
              <a:buFont typeface="Arial" panose="020B0604020202020204" pitchFamily="34" charset="0"/>
              <a:buChar char="•"/>
            </a:pPr>
            <a:r>
              <a:rPr lang="en-US" sz="2400" dirty="0">
                <a:solidFill>
                  <a:srgbClr val="212121"/>
                </a:solidFill>
                <a:latin typeface="Gordita"/>
              </a:rPr>
              <a:t>Consider the sentence: “The apple ate a banana”. Although the sentence is syntactically correct, it doesn’t make sense because apples can’t eat. </a:t>
            </a:r>
          </a:p>
          <a:p>
            <a:pPr marL="285750" indent="-285750" algn="just">
              <a:buFont typeface="Arial" panose="020B0604020202020204" pitchFamily="34" charset="0"/>
              <a:buChar char="•"/>
            </a:pPr>
            <a:r>
              <a:rPr lang="en-US" sz="2400" dirty="0">
                <a:solidFill>
                  <a:srgbClr val="212121"/>
                </a:solidFill>
                <a:latin typeface="Gordita"/>
              </a:rPr>
              <a:t>Semantic analysis looks for meaning in the given sentence. It also deals with combining words into phrases.</a:t>
            </a:r>
          </a:p>
          <a:p>
            <a:pPr marL="285750" indent="-285750" algn="just">
              <a:buFont typeface="Arial" panose="020B0604020202020204" pitchFamily="34" charset="0"/>
              <a:buChar char="•"/>
            </a:pPr>
            <a:r>
              <a:rPr lang="en-US" sz="2400" dirty="0">
                <a:solidFill>
                  <a:srgbClr val="212121"/>
                </a:solidFill>
                <a:latin typeface="Gordita"/>
              </a:rPr>
              <a:t>For example, “red apple” provides information regarding one object; hence we treat it as a single phrase.</a:t>
            </a:r>
          </a:p>
          <a:p>
            <a:pPr marL="285750" indent="-285750" algn="just">
              <a:buFont typeface="Arial" panose="020B0604020202020204" pitchFamily="34" charset="0"/>
              <a:buChar char="•"/>
            </a:pPr>
            <a:r>
              <a:rPr lang="en-US" sz="2400" dirty="0">
                <a:solidFill>
                  <a:srgbClr val="212121"/>
                </a:solidFill>
                <a:latin typeface="Gordita"/>
              </a:rPr>
              <a:t>Similarly, we can group names referring to the same category, person, object or organization. “Robert Hill” refers to the same person and not two separate names – “Robert” and “Hill”</a:t>
            </a:r>
          </a:p>
        </p:txBody>
      </p:sp>
      <p:sp>
        <p:nvSpPr>
          <p:cNvPr id="3" name="Date Placeholder 2">
            <a:extLst>
              <a:ext uri="{FF2B5EF4-FFF2-40B4-BE49-F238E27FC236}">
                <a16:creationId xmlns:a16="http://schemas.microsoft.com/office/drawing/2014/main" id="{221BB81D-6DA5-037B-05C2-BB1A5AC44EF0}"/>
              </a:ext>
            </a:extLst>
          </p:cNvPr>
          <p:cNvSpPr>
            <a:spLocks noGrp="1"/>
          </p:cNvSpPr>
          <p:nvPr>
            <p:ph type="dt" sz="half" idx="10"/>
          </p:nvPr>
        </p:nvSpPr>
        <p:spPr/>
        <p:txBody>
          <a:bodyPr/>
          <a:lstStyle/>
          <a:p>
            <a:fld id="{62D23B79-9AB5-4B6F-9A77-77421B3CF595}" type="datetime1">
              <a:rPr lang="en-IN" smtClean="0"/>
              <a:t>03-06-2024</a:t>
            </a:fld>
            <a:endParaRPr lang="en-IN"/>
          </a:p>
        </p:txBody>
      </p:sp>
      <p:sp>
        <p:nvSpPr>
          <p:cNvPr id="4" name="Footer Placeholder 3">
            <a:extLst>
              <a:ext uri="{FF2B5EF4-FFF2-40B4-BE49-F238E27FC236}">
                <a16:creationId xmlns:a16="http://schemas.microsoft.com/office/drawing/2014/main" id="{EC283F44-351F-C56C-488A-EC506AD7071B}"/>
              </a:ext>
            </a:extLst>
          </p:cNvPr>
          <p:cNvSpPr>
            <a:spLocks noGrp="1"/>
          </p:cNvSpPr>
          <p:nvPr>
            <p:ph type="ftr" sz="quarter" idx="11"/>
          </p:nvPr>
        </p:nvSpPr>
        <p:spPr/>
        <p:txBody>
          <a:bodyPr/>
          <a:lstStyle/>
          <a:p>
            <a:r>
              <a:rPr lang="en-IN"/>
              <a:t>NATURAL LANGUAGE PROCESSING</a:t>
            </a:r>
          </a:p>
        </p:txBody>
      </p:sp>
      <p:sp>
        <p:nvSpPr>
          <p:cNvPr id="6" name="Rectangle 5">
            <a:extLst>
              <a:ext uri="{FF2B5EF4-FFF2-40B4-BE49-F238E27FC236}">
                <a16:creationId xmlns:a16="http://schemas.microsoft.com/office/drawing/2014/main" id="{F04285DD-A4DE-DD0A-CFC7-A87B1FFB3281}"/>
              </a:ext>
            </a:extLst>
          </p:cNvPr>
          <p:cNvSpPr/>
          <p:nvPr/>
        </p:nvSpPr>
        <p:spPr>
          <a:xfrm>
            <a:off x="86878" y="1268726"/>
            <a:ext cx="12104637" cy="45719"/>
          </a:xfrm>
          <a:prstGeom prst="rect">
            <a:avLst/>
          </a:prstGeom>
          <a:solidFill>
            <a:srgbClr val="EED126"/>
          </a:solidFill>
          <a:ln>
            <a:solidFill>
              <a:srgbClr val="EED1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7" name="Rectangle 6">
            <a:extLst>
              <a:ext uri="{FF2B5EF4-FFF2-40B4-BE49-F238E27FC236}">
                <a16:creationId xmlns:a16="http://schemas.microsoft.com/office/drawing/2014/main" id="{17C74A80-AD59-C084-AB75-A8E761E0F038}"/>
              </a:ext>
            </a:extLst>
          </p:cNvPr>
          <p:cNvSpPr/>
          <p:nvPr/>
        </p:nvSpPr>
        <p:spPr>
          <a:xfrm>
            <a:off x="86878" y="1463673"/>
            <a:ext cx="12104637" cy="102956"/>
          </a:xfrm>
          <a:prstGeom prst="rect">
            <a:avLst/>
          </a:prstGeom>
          <a:ln>
            <a:noFill/>
          </a:ln>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a:p>
        </p:txBody>
      </p:sp>
      <p:pic>
        <p:nvPicPr>
          <p:cNvPr id="8" name="Picture 7">
            <a:extLst>
              <a:ext uri="{FF2B5EF4-FFF2-40B4-BE49-F238E27FC236}">
                <a16:creationId xmlns:a16="http://schemas.microsoft.com/office/drawing/2014/main" id="{21E223B0-EDF7-D627-7277-C393BE20AF09}"/>
              </a:ext>
            </a:extLst>
          </p:cNvPr>
          <p:cNvPicPr>
            <a:picLocks noChangeAspect="1"/>
          </p:cNvPicPr>
          <p:nvPr/>
        </p:nvPicPr>
        <p:blipFill>
          <a:blip r:embed="rId2" cstate="print"/>
          <a:stretch>
            <a:fillRect/>
          </a:stretch>
        </p:blipFill>
        <p:spPr>
          <a:xfrm>
            <a:off x="5039879" y="943622"/>
            <a:ext cx="1613952" cy="706104"/>
          </a:xfrm>
          <a:prstGeom prst="rect">
            <a:avLst/>
          </a:prstGeom>
        </p:spPr>
      </p:pic>
    </p:spTree>
    <p:extLst>
      <p:ext uri="{BB962C8B-B14F-4D97-AF65-F5344CB8AC3E}">
        <p14:creationId xmlns:p14="http://schemas.microsoft.com/office/powerpoint/2010/main" val="422872566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0088D-12D4-E189-6352-84BBE7C4C650}"/>
              </a:ext>
            </a:extLst>
          </p:cNvPr>
          <p:cNvSpPr>
            <a:spLocks noGrp="1"/>
          </p:cNvSpPr>
          <p:nvPr>
            <p:ph type="title"/>
          </p:nvPr>
        </p:nvSpPr>
        <p:spPr>
          <a:xfrm>
            <a:off x="838200" y="0"/>
            <a:ext cx="10515600" cy="791322"/>
          </a:xfrm>
        </p:spPr>
        <p:txBody>
          <a:bodyPr>
            <a:normAutofit fontScale="90000"/>
          </a:bodyPr>
          <a:lstStyle/>
          <a:p>
            <a:pPr algn="ctr">
              <a:lnSpc>
                <a:spcPct val="200000"/>
              </a:lnSpc>
            </a:pPr>
            <a:r>
              <a:rPr lang="en-IN" sz="4000" b="1" i="0" dirty="0">
                <a:effectLst/>
                <a:latin typeface="Merriweather" panose="00000500000000000000" pitchFamily="2" charset="0"/>
              </a:rPr>
              <a:t>Discourse</a:t>
            </a:r>
          </a:p>
        </p:txBody>
      </p:sp>
      <p:sp>
        <p:nvSpPr>
          <p:cNvPr id="5" name="TextBox 4">
            <a:extLst>
              <a:ext uri="{FF2B5EF4-FFF2-40B4-BE49-F238E27FC236}">
                <a16:creationId xmlns:a16="http://schemas.microsoft.com/office/drawing/2014/main" id="{0498E7F3-5B4A-ABF9-1E2B-E0224FBD64FB}"/>
              </a:ext>
            </a:extLst>
          </p:cNvPr>
          <p:cNvSpPr txBox="1"/>
          <p:nvPr/>
        </p:nvSpPr>
        <p:spPr>
          <a:xfrm>
            <a:off x="412376" y="1722759"/>
            <a:ext cx="11201400" cy="1200329"/>
          </a:xfrm>
          <a:prstGeom prst="rect">
            <a:avLst/>
          </a:prstGeom>
          <a:noFill/>
        </p:spPr>
        <p:txBody>
          <a:bodyPr wrap="square">
            <a:spAutoFit/>
          </a:bodyPr>
          <a:lstStyle/>
          <a:p>
            <a:pPr marL="285750" indent="-285750" algn="just">
              <a:buFont typeface="Arial" panose="020B0604020202020204" pitchFamily="34" charset="0"/>
              <a:buChar char="•"/>
            </a:pPr>
            <a:r>
              <a:rPr lang="en-US" sz="2400" dirty="0">
                <a:solidFill>
                  <a:srgbClr val="212121"/>
                </a:solidFill>
                <a:latin typeface="Gordita"/>
              </a:rPr>
              <a:t>Discourse deals with the effect of a previous sentence on the sentence in consideration. In the text, “Jack is a bright student. He spends most of the time in the library.” Here, discourse assigns “he” to refer to “Jack”.</a:t>
            </a:r>
          </a:p>
        </p:txBody>
      </p:sp>
      <p:sp>
        <p:nvSpPr>
          <p:cNvPr id="3" name="Title 1">
            <a:extLst>
              <a:ext uri="{FF2B5EF4-FFF2-40B4-BE49-F238E27FC236}">
                <a16:creationId xmlns:a16="http://schemas.microsoft.com/office/drawing/2014/main" id="{998B7042-371B-E80D-874D-C0E077FB8998}"/>
              </a:ext>
            </a:extLst>
          </p:cNvPr>
          <p:cNvSpPr txBox="1">
            <a:spLocks/>
          </p:cNvSpPr>
          <p:nvPr/>
        </p:nvSpPr>
        <p:spPr>
          <a:xfrm>
            <a:off x="838200" y="3115543"/>
            <a:ext cx="10515600" cy="791322"/>
          </a:xfrm>
          <a:prstGeom prst="rect">
            <a:avLst/>
          </a:prstGeom>
        </p:spPr>
        <p:txBody>
          <a:bodyPr vert="horz" lIns="91440" tIns="45720" rIns="91440" bIns="45720" rtlCol="0" anchor="ctr">
            <a:normAutofit fontScale="8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IN" sz="3600" b="1" dirty="0">
              <a:latin typeface="Merriweather" panose="00000500000000000000" pitchFamily="2" charset="0"/>
            </a:endParaRPr>
          </a:p>
          <a:p>
            <a:pPr algn="ctr"/>
            <a:r>
              <a:rPr lang="en-IN" sz="3600" b="1" dirty="0">
                <a:latin typeface="Merriweather" panose="00000500000000000000" pitchFamily="2" charset="0"/>
              </a:rPr>
              <a:t>Pragmatics</a:t>
            </a:r>
          </a:p>
        </p:txBody>
      </p:sp>
      <p:sp>
        <p:nvSpPr>
          <p:cNvPr id="6" name="TextBox 5">
            <a:extLst>
              <a:ext uri="{FF2B5EF4-FFF2-40B4-BE49-F238E27FC236}">
                <a16:creationId xmlns:a16="http://schemas.microsoft.com/office/drawing/2014/main" id="{6465849F-C530-FB10-8D97-6CC109EDCE3C}"/>
              </a:ext>
            </a:extLst>
          </p:cNvPr>
          <p:cNvSpPr txBox="1"/>
          <p:nvPr/>
        </p:nvSpPr>
        <p:spPr>
          <a:xfrm>
            <a:off x="475129" y="4376101"/>
            <a:ext cx="11286565" cy="1200329"/>
          </a:xfrm>
          <a:prstGeom prst="rect">
            <a:avLst/>
          </a:prstGeom>
          <a:noFill/>
        </p:spPr>
        <p:txBody>
          <a:bodyPr wrap="square">
            <a:spAutoFit/>
          </a:bodyPr>
          <a:lstStyle/>
          <a:p>
            <a:pPr marL="342900" indent="-342900" algn="l">
              <a:buFont typeface="Arial" panose="020B0604020202020204" pitchFamily="34" charset="0"/>
              <a:buChar char="•"/>
            </a:pPr>
            <a:r>
              <a:rPr lang="en-US" sz="2400" dirty="0">
                <a:solidFill>
                  <a:srgbClr val="212121"/>
                </a:solidFill>
                <a:latin typeface="Gordita"/>
              </a:rPr>
              <a:t>The final stage of NLP, Pragmatics interprets the given text using information from the previous steps. Given a sentence, “Turn off the lights” is an order or request to switch off the lights.</a:t>
            </a:r>
          </a:p>
        </p:txBody>
      </p:sp>
      <p:sp>
        <p:nvSpPr>
          <p:cNvPr id="4" name="Date Placeholder 3">
            <a:extLst>
              <a:ext uri="{FF2B5EF4-FFF2-40B4-BE49-F238E27FC236}">
                <a16:creationId xmlns:a16="http://schemas.microsoft.com/office/drawing/2014/main" id="{C7DFCB6C-9B83-B8C9-1C4F-326060D3166A}"/>
              </a:ext>
            </a:extLst>
          </p:cNvPr>
          <p:cNvSpPr>
            <a:spLocks noGrp="1"/>
          </p:cNvSpPr>
          <p:nvPr>
            <p:ph type="dt" sz="half" idx="10"/>
          </p:nvPr>
        </p:nvSpPr>
        <p:spPr/>
        <p:txBody>
          <a:bodyPr/>
          <a:lstStyle/>
          <a:p>
            <a:fld id="{8FD4E678-7D08-4FDB-BF19-B899D87872DA}" type="datetime1">
              <a:rPr lang="en-IN" smtClean="0"/>
              <a:t>03-06-2024</a:t>
            </a:fld>
            <a:endParaRPr lang="en-IN"/>
          </a:p>
        </p:txBody>
      </p:sp>
      <p:sp>
        <p:nvSpPr>
          <p:cNvPr id="7" name="Footer Placeholder 6">
            <a:extLst>
              <a:ext uri="{FF2B5EF4-FFF2-40B4-BE49-F238E27FC236}">
                <a16:creationId xmlns:a16="http://schemas.microsoft.com/office/drawing/2014/main" id="{36D25B73-1A14-F16E-4EF8-B68A0618742C}"/>
              </a:ext>
            </a:extLst>
          </p:cNvPr>
          <p:cNvSpPr>
            <a:spLocks noGrp="1"/>
          </p:cNvSpPr>
          <p:nvPr>
            <p:ph type="ftr" sz="quarter" idx="11"/>
          </p:nvPr>
        </p:nvSpPr>
        <p:spPr/>
        <p:txBody>
          <a:bodyPr/>
          <a:lstStyle/>
          <a:p>
            <a:r>
              <a:rPr lang="en-IN"/>
              <a:t>NATURAL LANGUAGE PROCESSING</a:t>
            </a:r>
          </a:p>
        </p:txBody>
      </p:sp>
      <p:sp>
        <p:nvSpPr>
          <p:cNvPr id="8" name="Rectangle 7">
            <a:extLst>
              <a:ext uri="{FF2B5EF4-FFF2-40B4-BE49-F238E27FC236}">
                <a16:creationId xmlns:a16="http://schemas.microsoft.com/office/drawing/2014/main" id="{060BD047-0AC0-35BC-E559-D42B1C8A66A6}"/>
              </a:ext>
            </a:extLst>
          </p:cNvPr>
          <p:cNvSpPr/>
          <p:nvPr/>
        </p:nvSpPr>
        <p:spPr>
          <a:xfrm>
            <a:off x="87363" y="1153910"/>
            <a:ext cx="12104637" cy="45719"/>
          </a:xfrm>
          <a:prstGeom prst="rect">
            <a:avLst/>
          </a:prstGeom>
          <a:solidFill>
            <a:srgbClr val="EED126"/>
          </a:solidFill>
          <a:ln>
            <a:solidFill>
              <a:srgbClr val="EED1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9" name="Rectangle 8">
            <a:extLst>
              <a:ext uri="{FF2B5EF4-FFF2-40B4-BE49-F238E27FC236}">
                <a16:creationId xmlns:a16="http://schemas.microsoft.com/office/drawing/2014/main" id="{E9D0131F-8826-FFFD-25CA-A8A36D3AB4C1}"/>
              </a:ext>
            </a:extLst>
          </p:cNvPr>
          <p:cNvSpPr/>
          <p:nvPr/>
        </p:nvSpPr>
        <p:spPr>
          <a:xfrm>
            <a:off x="87363" y="1348857"/>
            <a:ext cx="12104637" cy="102956"/>
          </a:xfrm>
          <a:prstGeom prst="rect">
            <a:avLst/>
          </a:prstGeom>
          <a:ln>
            <a:noFill/>
          </a:ln>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a:p>
        </p:txBody>
      </p:sp>
      <p:pic>
        <p:nvPicPr>
          <p:cNvPr id="10" name="Picture 9">
            <a:extLst>
              <a:ext uri="{FF2B5EF4-FFF2-40B4-BE49-F238E27FC236}">
                <a16:creationId xmlns:a16="http://schemas.microsoft.com/office/drawing/2014/main" id="{E4902D99-32E8-0CA4-5BD4-DD02A902F7C9}"/>
              </a:ext>
            </a:extLst>
          </p:cNvPr>
          <p:cNvPicPr>
            <a:picLocks noChangeAspect="1"/>
          </p:cNvPicPr>
          <p:nvPr/>
        </p:nvPicPr>
        <p:blipFill>
          <a:blip r:embed="rId2" cstate="print"/>
          <a:stretch>
            <a:fillRect/>
          </a:stretch>
        </p:blipFill>
        <p:spPr>
          <a:xfrm>
            <a:off x="5040364" y="828806"/>
            <a:ext cx="1613952" cy="706104"/>
          </a:xfrm>
          <a:prstGeom prst="rect">
            <a:avLst/>
          </a:prstGeom>
        </p:spPr>
      </p:pic>
    </p:spTree>
    <p:extLst>
      <p:ext uri="{BB962C8B-B14F-4D97-AF65-F5344CB8AC3E}">
        <p14:creationId xmlns:p14="http://schemas.microsoft.com/office/powerpoint/2010/main" val="202751571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0088D-12D4-E189-6352-84BBE7C4C650}"/>
              </a:ext>
            </a:extLst>
          </p:cNvPr>
          <p:cNvSpPr>
            <a:spLocks noGrp="1"/>
          </p:cNvSpPr>
          <p:nvPr>
            <p:ph type="title"/>
          </p:nvPr>
        </p:nvSpPr>
        <p:spPr>
          <a:xfrm>
            <a:off x="838200" y="778903"/>
            <a:ext cx="10515600" cy="791322"/>
          </a:xfrm>
        </p:spPr>
        <p:txBody>
          <a:bodyPr>
            <a:normAutofit fontScale="90000"/>
          </a:bodyPr>
          <a:lstStyle/>
          <a:p>
            <a:pPr algn="ctr">
              <a:lnSpc>
                <a:spcPct val="200000"/>
              </a:lnSpc>
            </a:pPr>
            <a:r>
              <a:rPr lang="en-IN" sz="3600" b="1" dirty="0">
                <a:latin typeface="Merriweather" panose="00000500000000000000" pitchFamily="2" charset="0"/>
              </a:rPr>
              <a:t>Morphological Analysis (Morphological Parsing)</a:t>
            </a:r>
          </a:p>
        </p:txBody>
      </p:sp>
      <p:sp>
        <p:nvSpPr>
          <p:cNvPr id="6" name="TextBox 5">
            <a:extLst>
              <a:ext uri="{FF2B5EF4-FFF2-40B4-BE49-F238E27FC236}">
                <a16:creationId xmlns:a16="http://schemas.microsoft.com/office/drawing/2014/main" id="{6465849F-C530-FB10-8D97-6CC109EDCE3C}"/>
              </a:ext>
            </a:extLst>
          </p:cNvPr>
          <p:cNvSpPr txBox="1"/>
          <p:nvPr/>
        </p:nvSpPr>
        <p:spPr>
          <a:xfrm>
            <a:off x="172157" y="1905506"/>
            <a:ext cx="11573435" cy="3046988"/>
          </a:xfrm>
          <a:prstGeom prst="rect">
            <a:avLst/>
          </a:prstGeom>
          <a:noFill/>
        </p:spPr>
        <p:txBody>
          <a:bodyPr wrap="square">
            <a:spAutoFit/>
          </a:bodyPr>
          <a:lstStyle/>
          <a:p>
            <a:pPr marL="342900" indent="-342900" algn="just">
              <a:buFont typeface="Arial" panose="020B0604020202020204" pitchFamily="34" charset="0"/>
              <a:buChar char="•"/>
            </a:pPr>
            <a:r>
              <a:rPr lang="en-US" sz="2400" dirty="0">
                <a:solidFill>
                  <a:srgbClr val="212121"/>
                </a:solidFill>
                <a:latin typeface="Gordita"/>
              </a:rPr>
              <a:t>The goal of morphological parsing is to find out what morphemes a given word is built from.</a:t>
            </a:r>
          </a:p>
          <a:p>
            <a:pPr marL="342900" indent="-342900" algn="just">
              <a:buFont typeface="Arial" panose="020B0604020202020204" pitchFamily="34" charset="0"/>
              <a:buChar char="•"/>
            </a:pPr>
            <a:r>
              <a:rPr lang="en-US" sz="2400" dirty="0">
                <a:solidFill>
                  <a:srgbClr val="212121"/>
                </a:solidFill>
                <a:latin typeface="Gordita"/>
              </a:rPr>
              <a:t>The goal of morphological parsing is to find out what morphemes a given word is built from. For example, a morphological parser should be able to tell us that the word cats is the plural form of the noun stem cat, and that the word mice is the plural form of the noun stem mouse. So, given the string cats as input, a morphological parser should produce an output that looks similar to cat N PL. Here are some more examples:</a:t>
            </a:r>
          </a:p>
          <a:p>
            <a:pPr marL="342900" indent="-342900" algn="just">
              <a:buFont typeface="Arial" panose="020B0604020202020204" pitchFamily="34" charset="0"/>
              <a:buChar char="•"/>
            </a:pPr>
            <a:endParaRPr lang="en-US" sz="2400" dirty="0">
              <a:solidFill>
                <a:srgbClr val="212121"/>
              </a:solidFill>
              <a:latin typeface="Gordita"/>
            </a:endParaRPr>
          </a:p>
        </p:txBody>
      </p:sp>
      <p:pic>
        <p:nvPicPr>
          <p:cNvPr id="8" name="Picture 7">
            <a:extLst>
              <a:ext uri="{FF2B5EF4-FFF2-40B4-BE49-F238E27FC236}">
                <a16:creationId xmlns:a16="http://schemas.microsoft.com/office/drawing/2014/main" id="{CE8B9479-B580-7BC0-DEF1-C1B3047FED52}"/>
              </a:ext>
            </a:extLst>
          </p:cNvPr>
          <p:cNvPicPr>
            <a:picLocks noChangeAspect="1"/>
          </p:cNvPicPr>
          <p:nvPr/>
        </p:nvPicPr>
        <p:blipFill>
          <a:blip r:embed="rId2"/>
          <a:stretch>
            <a:fillRect/>
          </a:stretch>
        </p:blipFill>
        <p:spPr>
          <a:xfrm>
            <a:off x="4016188" y="4671600"/>
            <a:ext cx="3218330" cy="1382083"/>
          </a:xfrm>
          <a:prstGeom prst="rect">
            <a:avLst/>
          </a:prstGeom>
        </p:spPr>
      </p:pic>
      <p:sp>
        <p:nvSpPr>
          <p:cNvPr id="3" name="Date Placeholder 2">
            <a:extLst>
              <a:ext uri="{FF2B5EF4-FFF2-40B4-BE49-F238E27FC236}">
                <a16:creationId xmlns:a16="http://schemas.microsoft.com/office/drawing/2014/main" id="{3298EF6C-185F-6E49-D846-B909DAD15E91}"/>
              </a:ext>
            </a:extLst>
          </p:cNvPr>
          <p:cNvSpPr>
            <a:spLocks noGrp="1"/>
          </p:cNvSpPr>
          <p:nvPr>
            <p:ph type="dt" sz="half" idx="10"/>
          </p:nvPr>
        </p:nvSpPr>
        <p:spPr/>
        <p:txBody>
          <a:bodyPr/>
          <a:lstStyle/>
          <a:p>
            <a:fld id="{67E886F7-D1D6-4EB9-8C16-50000A2B4C6A}" type="datetime1">
              <a:rPr lang="en-IN" smtClean="0"/>
              <a:t>03-06-2024</a:t>
            </a:fld>
            <a:endParaRPr lang="en-IN"/>
          </a:p>
        </p:txBody>
      </p:sp>
      <p:sp>
        <p:nvSpPr>
          <p:cNvPr id="4" name="Footer Placeholder 3">
            <a:extLst>
              <a:ext uri="{FF2B5EF4-FFF2-40B4-BE49-F238E27FC236}">
                <a16:creationId xmlns:a16="http://schemas.microsoft.com/office/drawing/2014/main" id="{0ACEB90E-99D3-3DA2-B1B4-2BFC7B075BBE}"/>
              </a:ext>
            </a:extLst>
          </p:cNvPr>
          <p:cNvSpPr>
            <a:spLocks noGrp="1"/>
          </p:cNvSpPr>
          <p:nvPr>
            <p:ph type="ftr" sz="quarter" idx="11"/>
          </p:nvPr>
        </p:nvSpPr>
        <p:spPr/>
        <p:txBody>
          <a:bodyPr/>
          <a:lstStyle/>
          <a:p>
            <a:r>
              <a:rPr lang="en-IN"/>
              <a:t>NATURAL LANGUAGE PROCESSING</a:t>
            </a:r>
          </a:p>
        </p:txBody>
      </p:sp>
      <p:sp>
        <p:nvSpPr>
          <p:cNvPr id="5" name="Rectangle 4">
            <a:extLst>
              <a:ext uri="{FF2B5EF4-FFF2-40B4-BE49-F238E27FC236}">
                <a16:creationId xmlns:a16="http://schemas.microsoft.com/office/drawing/2014/main" id="{B6857BFE-0992-1F2F-6E4A-E5F2F669D22B}"/>
              </a:ext>
            </a:extLst>
          </p:cNvPr>
          <p:cNvSpPr/>
          <p:nvPr/>
        </p:nvSpPr>
        <p:spPr>
          <a:xfrm>
            <a:off x="44651" y="561839"/>
            <a:ext cx="12104637" cy="45719"/>
          </a:xfrm>
          <a:prstGeom prst="rect">
            <a:avLst/>
          </a:prstGeom>
          <a:solidFill>
            <a:srgbClr val="EED126"/>
          </a:solidFill>
          <a:ln>
            <a:solidFill>
              <a:srgbClr val="EED1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7" name="Rectangle 6">
            <a:extLst>
              <a:ext uri="{FF2B5EF4-FFF2-40B4-BE49-F238E27FC236}">
                <a16:creationId xmlns:a16="http://schemas.microsoft.com/office/drawing/2014/main" id="{D1320040-8503-8137-ED73-688B6C5C5D87}"/>
              </a:ext>
            </a:extLst>
          </p:cNvPr>
          <p:cNvSpPr/>
          <p:nvPr/>
        </p:nvSpPr>
        <p:spPr>
          <a:xfrm>
            <a:off x="44651" y="756786"/>
            <a:ext cx="12104637" cy="102956"/>
          </a:xfrm>
          <a:prstGeom prst="rect">
            <a:avLst/>
          </a:prstGeom>
          <a:ln>
            <a:noFill/>
          </a:ln>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a:p>
        </p:txBody>
      </p:sp>
      <p:pic>
        <p:nvPicPr>
          <p:cNvPr id="9" name="Picture 8">
            <a:extLst>
              <a:ext uri="{FF2B5EF4-FFF2-40B4-BE49-F238E27FC236}">
                <a16:creationId xmlns:a16="http://schemas.microsoft.com/office/drawing/2014/main" id="{A8EC33FE-29E8-14BA-D4E9-409BAA5B5E77}"/>
              </a:ext>
            </a:extLst>
          </p:cNvPr>
          <p:cNvPicPr>
            <a:picLocks noChangeAspect="1"/>
          </p:cNvPicPr>
          <p:nvPr/>
        </p:nvPicPr>
        <p:blipFill>
          <a:blip r:embed="rId3" cstate="print"/>
          <a:stretch>
            <a:fillRect/>
          </a:stretch>
        </p:blipFill>
        <p:spPr>
          <a:xfrm>
            <a:off x="4997652" y="236735"/>
            <a:ext cx="1613952" cy="706104"/>
          </a:xfrm>
          <a:prstGeom prst="rect">
            <a:avLst/>
          </a:prstGeom>
        </p:spPr>
      </p:pic>
    </p:spTree>
    <p:extLst>
      <p:ext uri="{BB962C8B-B14F-4D97-AF65-F5344CB8AC3E}">
        <p14:creationId xmlns:p14="http://schemas.microsoft.com/office/powerpoint/2010/main" val="42858146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0088D-12D4-E189-6352-84BBE7C4C650}"/>
              </a:ext>
            </a:extLst>
          </p:cNvPr>
          <p:cNvSpPr>
            <a:spLocks noGrp="1"/>
          </p:cNvSpPr>
          <p:nvPr>
            <p:ph type="title"/>
          </p:nvPr>
        </p:nvSpPr>
        <p:spPr>
          <a:xfrm>
            <a:off x="838200" y="1205421"/>
            <a:ext cx="10515600" cy="791322"/>
          </a:xfrm>
        </p:spPr>
        <p:txBody>
          <a:bodyPr>
            <a:normAutofit fontScale="90000"/>
          </a:bodyPr>
          <a:lstStyle/>
          <a:p>
            <a:pPr algn="ctr">
              <a:lnSpc>
                <a:spcPct val="200000"/>
              </a:lnSpc>
            </a:pPr>
            <a:r>
              <a:rPr lang="en-IN" sz="3600" b="1" dirty="0">
                <a:latin typeface="Merriweather" panose="00000500000000000000" pitchFamily="2" charset="0"/>
              </a:rPr>
              <a:t>Morphological Analysis (Morphological Parsing)</a:t>
            </a:r>
          </a:p>
        </p:txBody>
      </p:sp>
      <p:sp>
        <p:nvSpPr>
          <p:cNvPr id="6" name="TextBox 5">
            <a:extLst>
              <a:ext uri="{FF2B5EF4-FFF2-40B4-BE49-F238E27FC236}">
                <a16:creationId xmlns:a16="http://schemas.microsoft.com/office/drawing/2014/main" id="{6465849F-C530-FB10-8D97-6CC109EDCE3C}"/>
              </a:ext>
            </a:extLst>
          </p:cNvPr>
          <p:cNvSpPr txBox="1"/>
          <p:nvPr/>
        </p:nvSpPr>
        <p:spPr>
          <a:xfrm>
            <a:off x="218751" y="2574946"/>
            <a:ext cx="11573435" cy="3416320"/>
          </a:xfrm>
          <a:prstGeom prst="rect">
            <a:avLst/>
          </a:prstGeom>
          <a:noFill/>
        </p:spPr>
        <p:txBody>
          <a:bodyPr wrap="square">
            <a:spAutoFit/>
          </a:bodyPr>
          <a:lstStyle/>
          <a:p>
            <a:pPr marL="342900" indent="-342900" algn="just">
              <a:buFont typeface="Arial" panose="020B0604020202020204" pitchFamily="34" charset="0"/>
              <a:buChar char="•"/>
            </a:pPr>
            <a:r>
              <a:rPr lang="en-US" sz="2400" dirty="0">
                <a:solidFill>
                  <a:srgbClr val="212121"/>
                </a:solidFill>
                <a:latin typeface="Gordita"/>
              </a:rPr>
              <a:t>Morphological parsing yields information that is useful in many NLP applications. In parsing, e.g., it helps to know the agreement features of words. Similarly, grammar checkers need to know agreement information to detect such mistakes. </a:t>
            </a:r>
          </a:p>
          <a:p>
            <a:pPr marL="342900" indent="-342900" algn="just">
              <a:buFont typeface="Arial" panose="020B0604020202020204" pitchFamily="34" charset="0"/>
              <a:buChar char="•"/>
            </a:pPr>
            <a:endParaRPr lang="en-US" sz="2400" dirty="0">
              <a:solidFill>
                <a:srgbClr val="212121"/>
              </a:solidFill>
              <a:latin typeface="Gordita"/>
            </a:endParaRPr>
          </a:p>
          <a:p>
            <a:pPr marL="342900" indent="-342900" algn="just">
              <a:buFont typeface="Arial" panose="020B0604020202020204" pitchFamily="34" charset="0"/>
              <a:buChar char="•"/>
            </a:pPr>
            <a:r>
              <a:rPr lang="en-US" sz="2400" dirty="0">
                <a:solidFill>
                  <a:srgbClr val="212121"/>
                </a:solidFill>
                <a:latin typeface="Gordita"/>
              </a:rPr>
              <a:t>But morphological information also helps spell checkers to decide whether something is a possible word or not, and in information retrieval it is used to search not only cats, if that's the user's input, but also for cat.</a:t>
            </a:r>
          </a:p>
          <a:p>
            <a:pPr marL="342900" indent="-342900" algn="just">
              <a:buFont typeface="Arial" panose="020B0604020202020204" pitchFamily="34" charset="0"/>
              <a:buChar char="•"/>
            </a:pPr>
            <a:endParaRPr lang="en-US" sz="2400" dirty="0">
              <a:solidFill>
                <a:srgbClr val="212121"/>
              </a:solidFill>
              <a:latin typeface="Gordita"/>
            </a:endParaRPr>
          </a:p>
          <a:p>
            <a:pPr algn="just"/>
            <a:endParaRPr lang="en-US" sz="2400" dirty="0">
              <a:solidFill>
                <a:srgbClr val="212121"/>
              </a:solidFill>
              <a:latin typeface="Gordita"/>
            </a:endParaRPr>
          </a:p>
        </p:txBody>
      </p:sp>
      <p:sp>
        <p:nvSpPr>
          <p:cNvPr id="3" name="Date Placeholder 2">
            <a:extLst>
              <a:ext uri="{FF2B5EF4-FFF2-40B4-BE49-F238E27FC236}">
                <a16:creationId xmlns:a16="http://schemas.microsoft.com/office/drawing/2014/main" id="{814E29BD-D249-E202-28F5-9BFD70A1C722}"/>
              </a:ext>
            </a:extLst>
          </p:cNvPr>
          <p:cNvSpPr>
            <a:spLocks noGrp="1"/>
          </p:cNvSpPr>
          <p:nvPr>
            <p:ph type="dt" sz="half" idx="10"/>
          </p:nvPr>
        </p:nvSpPr>
        <p:spPr/>
        <p:txBody>
          <a:bodyPr/>
          <a:lstStyle/>
          <a:p>
            <a:fld id="{EAD673EE-8467-40E2-9CB7-9B01682802AC}" type="datetime1">
              <a:rPr lang="en-IN" smtClean="0"/>
              <a:t>03-06-2024</a:t>
            </a:fld>
            <a:endParaRPr lang="en-IN"/>
          </a:p>
        </p:txBody>
      </p:sp>
      <p:sp>
        <p:nvSpPr>
          <p:cNvPr id="4" name="Footer Placeholder 3">
            <a:extLst>
              <a:ext uri="{FF2B5EF4-FFF2-40B4-BE49-F238E27FC236}">
                <a16:creationId xmlns:a16="http://schemas.microsoft.com/office/drawing/2014/main" id="{BB1BAF7A-245C-3A43-557A-153094CDA99F}"/>
              </a:ext>
            </a:extLst>
          </p:cNvPr>
          <p:cNvSpPr>
            <a:spLocks noGrp="1"/>
          </p:cNvSpPr>
          <p:nvPr>
            <p:ph type="ftr" sz="quarter" idx="11"/>
          </p:nvPr>
        </p:nvSpPr>
        <p:spPr/>
        <p:txBody>
          <a:bodyPr/>
          <a:lstStyle/>
          <a:p>
            <a:r>
              <a:rPr lang="en-IN"/>
              <a:t>NATURAL LANGUAGE PROCESSING</a:t>
            </a:r>
          </a:p>
        </p:txBody>
      </p:sp>
      <p:sp>
        <p:nvSpPr>
          <p:cNvPr id="5" name="Rectangle 4">
            <a:extLst>
              <a:ext uri="{FF2B5EF4-FFF2-40B4-BE49-F238E27FC236}">
                <a16:creationId xmlns:a16="http://schemas.microsoft.com/office/drawing/2014/main" id="{4AF8E370-B6BA-0711-2D2B-BB9CEE1E5496}"/>
              </a:ext>
            </a:extLst>
          </p:cNvPr>
          <p:cNvSpPr/>
          <p:nvPr/>
        </p:nvSpPr>
        <p:spPr>
          <a:xfrm>
            <a:off x="44651" y="561839"/>
            <a:ext cx="12104637" cy="45719"/>
          </a:xfrm>
          <a:prstGeom prst="rect">
            <a:avLst/>
          </a:prstGeom>
          <a:solidFill>
            <a:srgbClr val="EED126"/>
          </a:solidFill>
          <a:ln>
            <a:solidFill>
              <a:srgbClr val="EED1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7" name="Rectangle 6">
            <a:extLst>
              <a:ext uri="{FF2B5EF4-FFF2-40B4-BE49-F238E27FC236}">
                <a16:creationId xmlns:a16="http://schemas.microsoft.com/office/drawing/2014/main" id="{40382543-55B4-80C0-97EF-D7BCD74B2C81}"/>
              </a:ext>
            </a:extLst>
          </p:cNvPr>
          <p:cNvSpPr/>
          <p:nvPr/>
        </p:nvSpPr>
        <p:spPr>
          <a:xfrm>
            <a:off x="44651" y="756786"/>
            <a:ext cx="12104637" cy="102956"/>
          </a:xfrm>
          <a:prstGeom prst="rect">
            <a:avLst/>
          </a:prstGeom>
          <a:ln>
            <a:noFill/>
          </a:ln>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a:p>
        </p:txBody>
      </p:sp>
      <p:pic>
        <p:nvPicPr>
          <p:cNvPr id="8" name="Picture 7">
            <a:extLst>
              <a:ext uri="{FF2B5EF4-FFF2-40B4-BE49-F238E27FC236}">
                <a16:creationId xmlns:a16="http://schemas.microsoft.com/office/drawing/2014/main" id="{197AF3A5-F8C6-81A2-CD54-7C64180538F4}"/>
              </a:ext>
            </a:extLst>
          </p:cNvPr>
          <p:cNvPicPr>
            <a:picLocks noChangeAspect="1"/>
          </p:cNvPicPr>
          <p:nvPr/>
        </p:nvPicPr>
        <p:blipFill>
          <a:blip r:embed="rId2" cstate="print"/>
          <a:stretch>
            <a:fillRect/>
          </a:stretch>
        </p:blipFill>
        <p:spPr>
          <a:xfrm>
            <a:off x="4997652" y="236735"/>
            <a:ext cx="1613952" cy="706104"/>
          </a:xfrm>
          <a:prstGeom prst="rect">
            <a:avLst/>
          </a:prstGeom>
        </p:spPr>
      </p:pic>
    </p:spTree>
    <p:extLst>
      <p:ext uri="{BB962C8B-B14F-4D97-AF65-F5344CB8AC3E}">
        <p14:creationId xmlns:p14="http://schemas.microsoft.com/office/powerpoint/2010/main" val="271826085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7980" y="846602"/>
            <a:ext cx="10515600" cy="842682"/>
          </a:xfrm>
        </p:spPr>
        <p:txBody>
          <a:bodyPr>
            <a:normAutofit/>
          </a:bodyPr>
          <a:lstStyle/>
          <a:p>
            <a:pPr algn="ctr"/>
            <a:r>
              <a:rPr lang="en-US" b="1" dirty="0"/>
              <a:t>Pipeline of NLP in AI /</a:t>
            </a:r>
            <a:r>
              <a:rPr lang="en-IN" altLang="en-US" b="1" dirty="0"/>
              <a:t>Steps in NLP</a:t>
            </a:r>
          </a:p>
        </p:txBody>
      </p:sp>
      <p:sp>
        <p:nvSpPr>
          <p:cNvPr id="3" name="Content Placeholder 2"/>
          <p:cNvSpPr>
            <a:spLocks noGrp="1"/>
          </p:cNvSpPr>
          <p:nvPr>
            <p:ph sz="half" idx="1"/>
          </p:nvPr>
        </p:nvSpPr>
        <p:spPr>
          <a:xfrm>
            <a:off x="206188" y="1444745"/>
            <a:ext cx="5670176" cy="4351338"/>
          </a:xfrm>
        </p:spPr>
        <p:txBody>
          <a:bodyPr/>
          <a:lstStyle/>
          <a:p>
            <a:pPr marL="514350" indent="-514350">
              <a:buAutoNum type="arabicPeriod"/>
            </a:pPr>
            <a:r>
              <a:rPr lang="en-IN" altLang="en-US" dirty="0"/>
              <a:t>Tokenization</a:t>
            </a:r>
          </a:p>
          <a:p>
            <a:pPr marL="514350" indent="-514350">
              <a:buAutoNum type="arabicPeriod"/>
            </a:pPr>
            <a:r>
              <a:rPr lang="en-IN" altLang="en-US" dirty="0"/>
              <a:t>Stemming</a:t>
            </a:r>
          </a:p>
          <a:p>
            <a:pPr marL="514350" indent="-514350">
              <a:buAutoNum type="arabicPeriod"/>
            </a:pPr>
            <a:r>
              <a:rPr lang="en-IN" altLang="en-US" dirty="0"/>
              <a:t>Lemmatization</a:t>
            </a:r>
          </a:p>
          <a:p>
            <a:pPr marL="514350" indent="-514350">
              <a:buAutoNum type="arabicPeriod"/>
            </a:pPr>
            <a:r>
              <a:rPr lang="en-IN" altLang="en-US" dirty="0"/>
              <a:t>POS tags</a:t>
            </a:r>
          </a:p>
          <a:p>
            <a:pPr marL="514350" indent="-514350">
              <a:buAutoNum type="arabicPeriod"/>
            </a:pPr>
            <a:r>
              <a:rPr lang="en-IN" altLang="en-US" dirty="0"/>
              <a:t>Named Entity Recognition</a:t>
            </a:r>
          </a:p>
          <a:p>
            <a:pPr marL="514350" indent="-514350">
              <a:buAutoNum type="arabicPeriod"/>
            </a:pPr>
            <a:r>
              <a:rPr lang="en-IN" altLang="en-US" dirty="0"/>
              <a:t>Chunking</a:t>
            </a:r>
          </a:p>
        </p:txBody>
      </p:sp>
      <p:pic>
        <p:nvPicPr>
          <p:cNvPr id="4" name="Content Placeholder 3"/>
          <p:cNvPicPr>
            <a:picLocks noGrp="1" noChangeAspect="1"/>
          </p:cNvPicPr>
          <p:nvPr>
            <p:ph sz="half" idx="2"/>
          </p:nvPr>
        </p:nvPicPr>
        <p:blipFill>
          <a:blip r:embed="rId2"/>
          <a:stretch>
            <a:fillRect/>
          </a:stretch>
        </p:blipFill>
        <p:spPr>
          <a:xfrm>
            <a:off x="5080934" y="1592542"/>
            <a:ext cx="6689725" cy="4055745"/>
          </a:xfrm>
          <a:prstGeom prst="rect">
            <a:avLst/>
          </a:prstGeom>
        </p:spPr>
      </p:pic>
      <p:sp>
        <p:nvSpPr>
          <p:cNvPr id="5" name="Date Placeholder 4">
            <a:extLst>
              <a:ext uri="{FF2B5EF4-FFF2-40B4-BE49-F238E27FC236}">
                <a16:creationId xmlns:a16="http://schemas.microsoft.com/office/drawing/2014/main" id="{DEABD485-4212-D12F-433E-39DF0BE68EC1}"/>
              </a:ext>
            </a:extLst>
          </p:cNvPr>
          <p:cNvSpPr>
            <a:spLocks noGrp="1"/>
          </p:cNvSpPr>
          <p:nvPr>
            <p:ph type="dt" sz="half" idx="10"/>
          </p:nvPr>
        </p:nvSpPr>
        <p:spPr/>
        <p:txBody>
          <a:bodyPr/>
          <a:lstStyle/>
          <a:p>
            <a:fld id="{45823A27-0C24-4080-8FCE-9E0BFF81B903}" type="datetime1">
              <a:rPr lang="en-IN" smtClean="0"/>
              <a:t>03-06-2024</a:t>
            </a:fld>
            <a:endParaRPr lang="en-IN"/>
          </a:p>
        </p:txBody>
      </p:sp>
      <p:sp>
        <p:nvSpPr>
          <p:cNvPr id="6" name="Footer Placeholder 5">
            <a:extLst>
              <a:ext uri="{FF2B5EF4-FFF2-40B4-BE49-F238E27FC236}">
                <a16:creationId xmlns:a16="http://schemas.microsoft.com/office/drawing/2014/main" id="{82A51FC3-A795-8309-2522-305A61A8EC50}"/>
              </a:ext>
            </a:extLst>
          </p:cNvPr>
          <p:cNvSpPr>
            <a:spLocks noGrp="1"/>
          </p:cNvSpPr>
          <p:nvPr>
            <p:ph type="ftr" sz="quarter" idx="11"/>
          </p:nvPr>
        </p:nvSpPr>
        <p:spPr/>
        <p:txBody>
          <a:bodyPr/>
          <a:lstStyle/>
          <a:p>
            <a:r>
              <a:rPr lang="en-IN"/>
              <a:t>NATURAL LANGUAGE PROCESSING</a:t>
            </a:r>
          </a:p>
        </p:txBody>
      </p:sp>
      <p:sp>
        <p:nvSpPr>
          <p:cNvPr id="7" name="Rectangle 6">
            <a:extLst>
              <a:ext uri="{FF2B5EF4-FFF2-40B4-BE49-F238E27FC236}">
                <a16:creationId xmlns:a16="http://schemas.microsoft.com/office/drawing/2014/main" id="{F98DD665-6900-3422-3FB0-3B6AA96DA6E7}"/>
              </a:ext>
            </a:extLst>
          </p:cNvPr>
          <p:cNvSpPr/>
          <p:nvPr/>
        </p:nvSpPr>
        <p:spPr>
          <a:xfrm>
            <a:off x="44651" y="561839"/>
            <a:ext cx="12104637" cy="45719"/>
          </a:xfrm>
          <a:prstGeom prst="rect">
            <a:avLst/>
          </a:prstGeom>
          <a:solidFill>
            <a:srgbClr val="EED126"/>
          </a:solidFill>
          <a:ln>
            <a:solidFill>
              <a:srgbClr val="EED1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8" name="Rectangle 7">
            <a:extLst>
              <a:ext uri="{FF2B5EF4-FFF2-40B4-BE49-F238E27FC236}">
                <a16:creationId xmlns:a16="http://schemas.microsoft.com/office/drawing/2014/main" id="{7A06252E-BD98-5F5D-962F-D8C660A38385}"/>
              </a:ext>
            </a:extLst>
          </p:cNvPr>
          <p:cNvSpPr/>
          <p:nvPr/>
        </p:nvSpPr>
        <p:spPr>
          <a:xfrm>
            <a:off x="44651" y="756786"/>
            <a:ext cx="12104637" cy="102956"/>
          </a:xfrm>
          <a:prstGeom prst="rect">
            <a:avLst/>
          </a:prstGeom>
          <a:ln>
            <a:noFill/>
          </a:ln>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a:p>
        </p:txBody>
      </p:sp>
      <p:pic>
        <p:nvPicPr>
          <p:cNvPr id="9" name="Picture 8">
            <a:extLst>
              <a:ext uri="{FF2B5EF4-FFF2-40B4-BE49-F238E27FC236}">
                <a16:creationId xmlns:a16="http://schemas.microsoft.com/office/drawing/2014/main" id="{D207DF5F-61D8-0C73-6011-1973576E5C99}"/>
              </a:ext>
            </a:extLst>
          </p:cNvPr>
          <p:cNvPicPr>
            <a:picLocks noChangeAspect="1"/>
          </p:cNvPicPr>
          <p:nvPr/>
        </p:nvPicPr>
        <p:blipFill>
          <a:blip r:embed="rId3" cstate="print"/>
          <a:stretch>
            <a:fillRect/>
          </a:stretch>
        </p:blipFill>
        <p:spPr>
          <a:xfrm>
            <a:off x="4997652" y="236735"/>
            <a:ext cx="1613952" cy="706104"/>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4021" y="-382724"/>
            <a:ext cx="10515600" cy="1325563"/>
          </a:xfrm>
        </p:spPr>
        <p:txBody>
          <a:bodyPr/>
          <a:lstStyle/>
          <a:p>
            <a:r>
              <a:rPr lang="en-IN" altLang="en-US" dirty="0">
                <a:sym typeface="+mn-ea"/>
              </a:rPr>
              <a:t>Tokenization</a:t>
            </a:r>
            <a:endParaRPr lang="en-US" dirty="0"/>
          </a:p>
        </p:txBody>
      </p:sp>
      <p:sp>
        <p:nvSpPr>
          <p:cNvPr id="3" name="Content Placeholder 2"/>
          <p:cNvSpPr>
            <a:spLocks noGrp="1"/>
          </p:cNvSpPr>
          <p:nvPr>
            <p:ph sz="half" idx="1"/>
          </p:nvPr>
        </p:nvSpPr>
        <p:spPr>
          <a:xfrm>
            <a:off x="838200" y="1090930"/>
            <a:ext cx="11013440" cy="4048125"/>
          </a:xfrm>
        </p:spPr>
        <p:txBody>
          <a:bodyPr/>
          <a:lstStyle/>
          <a:p>
            <a:pPr algn="just"/>
            <a:r>
              <a:rPr lang="en-IN" altLang="en-US"/>
              <a:t>Process the strings into tokens. Tokens is like a small structures or units.</a:t>
            </a:r>
          </a:p>
        </p:txBody>
      </p:sp>
      <p:pic>
        <p:nvPicPr>
          <p:cNvPr id="4" name="Content Placeholder 3"/>
          <p:cNvPicPr>
            <a:picLocks noGrp="1" noChangeAspect="1"/>
          </p:cNvPicPr>
          <p:nvPr>
            <p:ph sz="half" idx="2"/>
          </p:nvPr>
        </p:nvPicPr>
        <p:blipFill>
          <a:blip r:embed="rId2"/>
          <a:stretch>
            <a:fillRect/>
          </a:stretch>
        </p:blipFill>
        <p:spPr>
          <a:xfrm>
            <a:off x="728345" y="1915160"/>
            <a:ext cx="4353560" cy="3776345"/>
          </a:xfrm>
          <a:prstGeom prst="rect">
            <a:avLst/>
          </a:prstGeom>
        </p:spPr>
      </p:pic>
      <p:pic>
        <p:nvPicPr>
          <p:cNvPr id="5" name="Picture 4"/>
          <p:cNvPicPr>
            <a:picLocks noChangeAspect="1"/>
          </p:cNvPicPr>
          <p:nvPr/>
        </p:nvPicPr>
        <p:blipFill>
          <a:blip r:embed="rId3"/>
          <a:stretch>
            <a:fillRect/>
          </a:stretch>
        </p:blipFill>
        <p:spPr>
          <a:xfrm>
            <a:off x="5179060" y="3070860"/>
            <a:ext cx="6850380" cy="716280"/>
          </a:xfrm>
          <a:prstGeom prst="rect">
            <a:avLst/>
          </a:prstGeom>
        </p:spPr>
      </p:pic>
      <p:sp>
        <p:nvSpPr>
          <p:cNvPr id="6" name="Date Placeholder 5">
            <a:extLst>
              <a:ext uri="{FF2B5EF4-FFF2-40B4-BE49-F238E27FC236}">
                <a16:creationId xmlns:a16="http://schemas.microsoft.com/office/drawing/2014/main" id="{DAD8C1E2-543E-515C-407B-134D240D5752}"/>
              </a:ext>
            </a:extLst>
          </p:cNvPr>
          <p:cNvSpPr>
            <a:spLocks noGrp="1"/>
          </p:cNvSpPr>
          <p:nvPr>
            <p:ph type="dt" sz="half" idx="10"/>
          </p:nvPr>
        </p:nvSpPr>
        <p:spPr/>
        <p:txBody>
          <a:bodyPr/>
          <a:lstStyle/>
          <a:p>
            <a:fld id="{D46F3BD7-029B-4C41-9D56-EDCB7BC6A96F}" type="datetime1">
              <a:rPr lang="en-IN" smtClean="0"/>
              <a:t>03-06-2024</a:t>
            </a:fld>
            <a:endParaRPr lang="en-IN"/>
          </a:p>
        </p:txBody>
      </p:sp>
      <p:sp>
        <p:nvSpPr>
          <p:cNvPr id="7" name="Footer Placeholder 6">
            <a:extLst>
              <a:ext uri="{FF2B5EF4-FFF2-40B4-BE49-F238E27FC236}">
                <a16:creationId xmlns:a16="http://schemas.microsoft.com/office/drawing/2014/main" id="{B8F9E2F4-91DD-2862-663C-82D50C5D5F6E}"/>
              </a:ext>
            </a:extLst>
          </p:cNvPr>
          <p:cNvSpPr>
            <a:spLocks noGrp="1"/>
          </p:cNvSpPr>
          <p:nvPr>
            <p:ph type="ftr" sz="quarter" idx="11"/>
          </p:nvPr>
        </p:nvSpPr>
        <p:spPr/>
        <p:txBody>
          <a:bodyPr/>
          <a:lstStyle/>
          <a:p>
            <a:r>
              <a:rPr lang="en-IN"/>
              <a:t>NATURAL LANGUAGE PROCESSING</a:t>
            </a:r>
          </a:p>
        </p:txBody>
      </p:sp>
      <p:sp>
        <p:nvSpPr>
          <p:cNvPr id="8" name="Rectangle 7">
            <a:extLst>
              <a:ext uri="{FF2B5EF4-FFF2-40B4-BE49-F238E27FC236}">
                <a16:creationId xmlns:a16="http://schemas.microsoft.com/office/drawing/2014/main" id="{AEEE7A88-973F-FC74-005B-A0850578982A}"/>
              </a:ext>
            </a:extLst>
          </p:cNvPr>
          <p:cNvSpPr/>
          <p:nvPr/>
        </p:nvSpPr>
        <p:spPr>
          <a:xfrm>
            <a:off x="44651" y="561839"/>
            <a:ext cx="12104637" cy="45719"/>
          </a:xfrm>
          <a:prstGeom prst="rect">
            <a:avLst/>
          </a:prstGeom>
          <a:solidFill>
            <a:srgbClr val="EED126"/>
          </a:solidFill>
          <a:ln>
            <a:solidFill>
              <a:srgbClr val="EED1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9" name="Rectangle 8">
            <a:extLst>
              <a:ext uri="{FF2B5EF4-FFF2-40B4-BE49-F238E27FC236}">
                <a16:creationId xmlns:a16="http://schemas.microsoft.com/office/drawing/2014/main" id="{2461A5EA-81C2-ACEA-55DE-62D4DB077A97}"/>
              </a:ext>
            </a:extLst>
          </p:cNvPr>
          <p:cNvSpPr/>
          <p:nvPr/>
        </p:nvSpPr>
        <p:spPr>
          <a:xfrm>
            <a:off x="44651" y="756786"/>
            <a:ext cx="12104637" cy="102956"/>
          </a:xfrm>
          <a:prstGeom prst="rect">
            <a:avLst/>
          </a:prstGeom>
          <a:ln>
            <a:noFill/>
          </a:ln>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a:p>
        </p:txBody>
      </p:sp>
      <p:pic>
        <p:nvPicPr>
          <p:cNvPr id="10" name="Picture 9">
            <a:extLst>
              <a:ext uri="{FF2B5EF4-FFF2-40B4-BE49-F238E27FC236}">
                <a16:creationId xmlns:a16="http://schemas.microsoft.com/office/drawing/2014/main" id="{B9E45898-B197-18E2-DBFE-2594521B052B}"/>
              </a:ext>
            </a:extLst>
          </p:cNvPr>
          <p:cNvPicPr>
            <a:picLocks noChangeAspect="1"/>
          </p:cNvPicPr>
          <p:nvPr/>
        </p:nvPicPr>
        <p:blipFill>
          <a:blip r:embed="rId4" cstate="print"/>
          <a:stretch>
            <a:fillRect/>
          </a:stretch>
        </p:blipFill>
        <p:spPr>
          <a:xfrm>
            <a:off x="4997652" y="236735"/>
            <a:ext cx="1613952" cy="706104"/>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0837" y="-86813"/>
            <a:ext cx="10515600" cy="768985"/>
          </a:xfrm>
        </p:spPr>
        <p:txBody>
          <a:bodyPr/>
          <a:lstStyle/>
          <a:p>
            <a:r>
              <a:rPr lang="en-IN" altLang="en-US" dirty="0"/>
              <a:t>Stemming</a:t>
            </a:r>
          </a:p>
        </p:txBody>
      </p:sp>
      <p:sp>
        <p:nvSpPr>
          <p:cNvPr id="4" name="Content Placeholder 3"/>
          <p:cNvSpPr>
            <a:spLocks noGrp="1"/>
          </p:cNvSpPr>
          <p:nvPr>
            <p:ph sz="half" idx="1"/>
          </p:nvPr>
        </p:nvSpPr>
        <p:spPr>
          <a:xfrm>
            <a:off x="838200" y="953770"/>
            <a:ext cx="11236325" cy="5904230"/>
          </a:xfrm>
        </p:spPr>
        <p:txBody>
          <a:bodyPr/>
          <a:lstStyle/>
          <a:p>
            <a:pPr algn="just"/>
            <a:endParaRPr lang="en-IN" altLang="en-US" dirty="0"/>
          </a:p>
          <a:p>
            <a:pPr algn="just"/>
            <a:endParaRPr lang="en-IN" altLang="en-US" dirty="0"/>
          </a:p>
          <a:p>
            <a:pPr algn="just"/>
            <a:endParaRPr lang="en-IN" altLang="en-US" dirty="0"/>
          </a:p>
          <a:p>
            <a:pPr algn="just">
              <a:lnSpc>
                <a:spcPct val="150000"/>
              </a:lnSpc>
            </a:pPr>
            <a:r>
              <a:rPr lang="en-IN" altLang="en-US" sz="2400" dirty="0">
                <a:latin typeface="Times New Roman" panose="02020603050405020304" charset="0"/>
                <a:cs typeface="Times New Roman" panose="02020603050405020304" charset="0"/>
              </a:rPr>
              <a:t>Normalize words into its base or root form.</a:t>
            </a:r>
          </a:p>
          <a:p>
            <a:pPr algn="just">
              <a:lnSpc>
                <a:spcPct val="150000"/>
              </a:lnSpc>
            </a:pPr>
            <a:r>
              <a:rPr lang="en-IN" altLang="en-US" sz="2400" dirty="0">
                <a:latin typeface="Times New Roman" panose="02020603050405020304" charset="0"/>
                <a:cs typeface="Times New Roman" panose="02020603050405020304" charset="0"/>
              </a:rPr>
              <a:t>stemming algorithm works by cutting off the end or the beginning of the word taking into account a list of common prefixes suffixes that can be found in an infected word.</a:t>
            </a:r>
          </a:p>
          <a:p>
            <a:pPr algn="just">
              <a:lnSpc>
                <a:spcPct val="150000"/>
              </a:lnSpc>
            </a:pPr>
            <a:r>
              <a:rPr lang="en-IN" altLang="en-US" sz="2400" dirty="0">
                <a:latin typeface="Times New Roman" panose="02020603050405020304" charset="0"/>
                <a:cs typeface="Times New Roman" panose="02020603050405020304" charset="0"/>
              </a:rPr>
              <a:t>Here the </a:t>
            </a:r>
            <a:r>
              <a:rPr lang="en-IN" altLang="en-US" sz="2400" b="1" dirty="0">
                <a:latin typeface="Times New Roman" panose="02020603050405020304" charset="0"/>
                <a:cs typeface="Times New Roman" panose="02020603050405020304" charset="0"/>
              </a:rPr>
              <a:t>single root word is affect</a:t>
            </a:r>
            <a:r>
              <a:rPr lang="en-IN" altLang="en-US" sz="2400" dirty="0">
                <a:latin typeface="Times New Roman" panose="02020603050405020304" charset="0"/>
                <a:cs typeface="Times New Roman" panose="02020603050405020304" charset="0"/>
              </a:rPr>
              <a:t>.</a:t>
            </a:r>
          </a:p>
        </p:txBody>
      </p:sp>
      <p:pic>
        <p:nvPicPr>
          <p:cNvPr id="5" name="Content Placeholder 4"/>
          <p:cNvPicPr>
            <a:picLocks noGrp="1" noChangeAspect="1"/>
          </p:cNvPicPr>
          <p:nvPr>
            <p:ph sz="half" idx="2"/>
          </p:nvPr>
        </p:nvPicPr>
        <p:blipFill>
          <a:blip r:embed="rId2"/>
          <a:stretch>
            <a:fillRect/>
          </a:stretch>
        </p:blipFill>
        <p:spPr>
          <a:xfrm>
            <a:off x="1136015" y="5205730"/>
            <a:ext cx="10640695" cy="632460"/>
          </a:xfrm>
          <a:prstGeom prst="rect">
            <a:avLst/>
          </a:prstGeom>
        </p:spPr>
      </p:pic>
      <p:pic>
        <p:nvPicPr>
          <p:cNvPr id="6" name="Picture 5"/>
          <p:cNvPicPr>
            <a:picLocks noChangeAspect="1"/>
          </p:cNvPicPr>
          <p:nvPr/>
        </p:nvPicPr>
        <p:blipFill>
          <a:blip r:embed="rId3"/>
          <a:stretch>
            <a:fillRect/>
          </a:stretch>
        </p:blipFill>
        <p:spPr>
          <a:xfrm>
            <a:off x="3637915" y="457200"/>
            <a:ext cx="2034540" cy="1988820"/>
          </a:xfrm>
          <a:prstGeom prst="rect">
            <a:avLst/>
          </a:prstGeom>
        </p:spPr>
      </p:pic>
      <p:sp>
        <p:nvSpPr>
          <p:cNvPr id="3" name="Date Placeholder 2">
            <a:extLst>
              <a:ext uri="{FF2B5EF4-FFF2-40B4-BE49-F238E27FC236}">
                <a16:creationId xmlns:a16="http://schemas.microsoft.com/office/drawing/2014/main" id="{264BD8D8-2552-3F2E-6B0B-1349AA32C943}"/>
              </a:ext>
            </a:extLst>
          </p:cNvPr>
          <p:cNvSpPr>
            <a:spLocks noGrp="1"/>
          </p:cNvSpPr>
          <p:nvPr>
            <p:ph type="dt" sz="half" idx="10"/>
          </p:nvPr>
        </p:nvSpPr>
        <p:spPr/>
        <p:txBody>
          <a:bodyPr/>
          <a:lstStyle/>
          <a:p>
            <a:fld id="{066E3E4C-530C-484B-9883-A076E0608A1F}" type="datetime1">
              <a:rPr lang="en-IN" smtClean="0"/>
              <a:t>03-06-2024</a:t>
            </a:fld>
            <a:endParaRPr lang="en-IN"/>
          </a:p>
        </p:txBody>
      </p:sp>
      <p:sp>
        <p:nvSpPr>
          <p:cNvPr id="7" name="Footer Placeholder 6">
            <a:extLst>
              <a:ext uri="{FF2B5EF4-FFF2-40B4-BE49-F238E27FC236}">
                <a16:creationId xmlns:a16="http://schemas.microsoft.com/office/drawing/2014/main" id="{541CB782-1F5A-F8CD-DCDA-CDCB01033210}"/>
              </a:ext>
            </a:extLst>
          </p:cNvPr>
          <p:cNvSpPr>
            <a:spLocks noGrp="1"/>
          </p:cNvSpPr>
          <p:nvPr>
            <p:ph type="ftr" sz="quarter" idx="11"/>
          </p:nvPr>
        </p:nvSpPr>
        <p:spPr/>
        <p:txBody>
          <a:bodyPr/>
          <a:lstStyle/>
          <a:p>
            <a:r>
              <a:rPr lang="en-IN"/>
              <a:t>NATURAL LANGUAGE PROCESSING</a:t>
            </a:r>
          </a:p>
        </p:txBody>
      </p:sp>
      <p:sp>
        <p:nvSpPr>
          <p:cNvPr id="8" name="Rectangle 7">
            <a:extLst>
              <a:ext uri="{FF2B5EF4-FFF2-40B4-BE49-F238E27FC236}">
                <a16:creationId xmlns:a16="http://schemas.microsoft.com/office/drawing/2014/main" id="{A5567DD2-79A5-A25D-FDCF-E6BDADFC7F1C}"/>
              </a:ext>
            </a:extLst>
          </p:cNvPr>
          <p:cNvSpPr/>
          <p:nvPr/>
        </p:nvSpPr>
        <p:spPr>
          <a:xfrm>
            <a:off x="44651" y="561839"/>
            <a:ext cx="12104637" cy="45719"/>
          </a:xfrm>
          <a:prstGeom prst="rect">
            <a:avLst/>
          </a:prstGeom>
          <a:solidFill>
            <a:srgbClr val="EED126"/>
          </a:solidFill>
          <a:ln>
            <a:solidFill>
              <a:srgbClr val="EED1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9" name="Rectangle 8">
            <a:extLst>
              <a:ext uri="{FF2B5EF4-FFF2-40B4-BE49-F238E27FC236}">
                <a16:creationId xmlns:a16="http://schemas.microsoft.com/office/drawing/2014/main" id="{5F7A61B3-BF8B-6A96-0EB6-966CBC20A15C}"/>
              </a:ext>
            </a:extLst>
          </p:cNvPr>
          <p:cNvSpPr/>
          <p:nvPr/>
        </p:nvSpPr>
        <p:spPr>
          <a:xfrm>
            <a:off x="44651" y="756786"/>
            <a:ext cx="12104637" cy="102956"/>
          </a:xfrm>
          <a:prstGeom prst="rect">
            <a:avLst/>
          </a:prstGeom>
          <a:ln>
            <a:noFill/>
          </a:ln>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a:p>
        </p:txBody>
      </p:sp>
      <p:pic>
        <p:nvPicPr>
          <p:cNvPr id="10" name="Picture 9">
            <a:extLst>
              <a:ext uri="{FF2B5EF4-FFF2-40B4-BE49-F238E27FC236}">
                <a16:creationId xmlns:a16="http://schemas.microsoft.com/office/drawing/2014/main" id="{F24397F5-7F9F-98CD-C947-1B61F76C9C94}"/>
              </a:ext>
            </a:extLst>
          </p:cNvPr>
          <p:cNvPicPr>
            <a:picLocks noChangeAspect="1"/>
          </p:cNvPicPr>
          <p:nvPr/>
        </p:nvPicPr>
        <p:blipFill>
          <a:blip r:embed="rId4" cstate="print"/>
          <a:stretch>
            <a:fillRect/>
          </a:stretch>
        </p:blipFill>
        <p:spPr>
          <a:xfrm>
            <a:off x="4997652" y="236735"/>
            <a:ext cx="1613952" cy="706104"/>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561839"/>
          </a:xfrm>
        </p:spPr>
        <p:txBody>
          <a:bodyPr>
            <a:normAutofit fontScale="90000"/>
          </a:bodyPr>
          <a:lstStyle/>
          <a:p>
            <a:r>
              <a:rPr lang="en-IN" altLang="en-US" dirty="0"/>
              <a:t>Lemmatization</a:t>
            </a:r>
          </a:p>
        </p:txBody>
      </p:sp>
      <p:sp>
        <p:nvSpPr>
          <p:cNvPr id="3" name="Content Placeholder 2"/>
          <p:cNvSpPr>
            <a:spLocks noGrp="1"/>
          </p:cNvSpPr>
          <p:nvPr>
            <p:ph sz="half" idx="1"/>
          </p:nvPr>
        </p:nvSpPr>
        <p:spPr>
          <a:xfrm>
            <a:off x="838200" y="2282190"/>
            <a:ext cx="11353800" cy="4576445"/>
          </a:xfrm>
        </p:spPr>
        <p:txBody>
          <a:bodyPr>
            <a:normAutofit fontScale="92500"/>
          </a:bodyPr>
          <a:lstStyle/>
          <a:p>
            <a:pPr algn="just">
              <a:lnSpc>
                <a:spcPct val="150000"/>
              </a:lnSpc>
            </a:pPr>
            <a:r>
              <a:rPr lang="en-IN" altLang="en-US" dirty="0">
                <a:latin typeface="Times New Roman" panose="02020603050405020304" charset="0"/>
                <a:cs typeface="Times New Roman" panose="02020603050405020304" charset="0"/>
              </a:rPr>
              <a:t>M</a:t>
            </a:r>
            <a:r>
              <a:rPr lang="en-US" dirty="0" err="1">
                <a:latin typeface="Times New Roman" panose="02020603050405020304" charset="0"/>
                <a:cs typeface="Times New Roman" panose="02020603050405020304" charset="0"/>
              </a:rPr>
              <a:t>orphological</a:t>
            </a:r>
            <a:r>
              <a:rPr lang="en-US" dirty="0">
                <a:latin typeface="Times New Roman" panose="02020603050405020304" charset="0"/>
                <a:cs typeface="Times New Roman" panose="02020603050405020304" charset="0"/>
              </a:rPr>
              <a:t> analysis of the </a:t>
            </a:r>
            <a:r>
              <a:rPr lang="en-IN" altLang="en-US" dirty="0">
                <a:latin typeface="Times New Roman" panose="02020603050405020304" charset="0"/>
                <a:cs typeface="Times New Roman" panose="02020603050405020304" charset="0"/>
              </a:rPr>
              <a:t>word</a:t>
            </a:r>
            <a:r>
              <a:rPr lang="en-US" dirty="0">
                <a:latin typeface="Times New Roman" panose="02020603050405020304" charset="0"/>
                <a:cs typeface="Times New Roman" panose="02020603050405020304" charset="0"/>
              </a:rPr>
              <a:t> to do</a:t>
            </a:r>
            <a:r>
              <a:rPr lang="en-IN" altLang="en-US" dirty="0">
                <a:latin typeface="Times New Roman" panose="02020603050405020304" charset="0"/>
                <a:cs typeface="Times New Roman" panose="02020603050405020304" charset="0"/>
              </a:rPr>
              <a:t> so its necessary to have a detail dictionary and the algorithm can look through to link the original word or root word.</a:t>
            </a:r>
          </a:p>
          <a:p>
            <a:pPr algn="just">
              <a:lnSpc>
                <a:spcPct val="150000"/>
              </a:lnSpc>
            </a:pPr>
            <a:r>
              <a:rPr lang="en-IN" altLang="en-US" dirty="0">
                <a:latin typeface="Times New Roman" panose="02020603050405020304" charset="0"/>
                <a:cs typeface="Times New Roman" panose="02020603050405020304" charset="0"/>
              </a:rPr>
              <a:t>Somehow similar to stemming, as it maps several words into one common root.</a:t>
            </a:r>
          </a:p>
          <a:p>
            <a:pPr algn="just">
              <a:lnSpc>
                <a:spcPct val="150000"/>
              </a:lnSpc>
            </a:pPr>
            <a:r>
              <a:rPr lang="en-IN" altLang="en-US" dirty="0">
                <a:latin typeface="Times New Roman" panose="02020603050405020304" charset="0"/>
                <a:cs typeface="Times New Roman" panose="02020603050405020304" charset="0"/>
              </a:rPr>
              <a:t>Output of lemmatization is </a:t>
            </a:r>
            <a:r>
              <a:rPr lang="en-IN" altLang="en-US" b="1" dirty="0">
                <a:latin typeface="Times New Roman" panose="02020603050405020304" charset="0"/>
                <a:cs typeface="Times New Roman" panose="02020603050405020304" charset="0"/>
              </a:rPr>
              <a:t>proper word</a:t>
            </a:r>
            <a:r>
              <a:rPr lang="en-IN" altLang="en-US" dirty="0">
                <a:latin typeface="Times New Roman" panose="02020603050405020304" charset="0"/>
                <a:cs typeface="Times New Roman" panose="02020603050405020304" charset="0"/>
              </a:rPr>
              <a:t>.</a:t>
            </a:r>
          </a:p>
          <a:p>
            <a:pPr algn="just">
              <a:lnSpc>
                <a:spcPct val="150000"/>
              </a:lnSpc>
            </a:pPr>
            <a:r>
              <a:rPr lang="en-IN" altLang="en-US" dirty="0">
                <a:latin typeface="Times New Roman" panose="02020603050405020304" charset="0"/>
                <a:cs typeface="Times New Roman" panose="02020603050405020304" charset="0"/>
              </a:rPr>
              <a:t>For example, </a:t>
            </a:r>
            <a:r>
              <a:rPr lang="en-IN" altLang="en-US" dirty="0" err="1">
                <a:latin typeface="Times New Roman" panose="02020603050405020304" charset="0"/>
                <a:cs typeface="Times New Roman" panose="02020603050405020304" charset="0"/>
              </a:rPr>
              <a:t>Lemmatizer</a:t>
            </a:r>
            <a:r>
              <a:rPr lang="en-IN" altLang="en-US" dirty="0">
                <a:latin typeface="Times New Roman" panose="02020603050405020304" charset="0"/>
                <a:cs typeface="Times New Roman" panose="02020603050405020304" charset="0"/>
              </a:rPr>
              <a:t> should map </a:t>
            </a:r>
            <a:r>
              <a:rPr lang="en-IN" altLang="en-US" b="1" dirty="0" err="1">
                <a:latin typeface="Times New Roman" panose="02020603050405020304" charset="0"/>
                <a:cs typeface="Times New Roman" panose="02020603050405020304" charset="0"/>
              </a:rPr>
              <a:t>gone,going</a:t>
            </a:r>
            <a:r>
              <a:rPr lang="en-IN" altLang="en-US" b="1" dirty="0">
                <a:latin typeface="Times New Roman" panose="02020603050405020304" charset="0"/>
                <a:cs typeface="Times New Roman" panose="02020603050405020304" charset="0"/>
              </a:rPr>
              <a:t> and went into go</a:t>
            </a:r>
            <a:r>
              <a:rPr lang="en-IN" altLang="en-US" dirty="0">
                <a:latin typeface="Times New Roman" panose="02020603050405020304" charset="0"/>
                <a:cs typeface="Times New Roman" panose="02020603050405020304" charset="0"/>
              </a:rPr>
              <a:t>.</a:t>
            </a:r>
          </a:p>
        </p:txBody>
      </p:sp>
      <p:pic>
        <p:nvPicPr>
          <p:cNvPr id="5" name="Content Placeholder 4"/>
          <p:cNvPicPr>
            <a:picLocks noGrp="1" noChangeAspect="1"/>
          </p:cNvPicPr>
          <p:nvPr>
            <p:ph sz="half" idx="2"/>
          </p:nvPr>
        </p:nvPicPr>
        <p:blipFill>
          <a:blip r:embed="rId2"/>
          <a:stretch>
            <a:fillRect/>
          </a:stretch>
        </p:blipFill>
        <p:spPr>
          <a:xfrm>
            <a:off x="4730115" y="765810"/>
            <a:ext cx="1470660" cy="1516380"/>
          </a:xfrm>
          <a:prstGeom prst="rect">
            <a:avLst/>
          </a:prstGeom>
        </p:spPr>
      </p:pic>
      <p:sp>
        <p:nvSpPr>
          <p:cNvPr id="4" name="Date Placeholder 3">
            <a:extLst>
              <a:ext uri="{FF2B5EF4-FFF2-40B4-BE49-F238E27FC236}">
                <a16:creationId xmlns:a16="http://schemas.microsoft.com/office/drawing/2014/main" id="{36D8DDBF-1B7E-CE87-A327-63844B13A416}"/>
              </a:ext>
            </a:extLst>
          </p:cNvPr>
          <p:cNvSpPr>
            <a:spLocks noGrp="1"/>
          </p:cNvSpPr>
          <p:nvPr>
            <p:ph type="dt" sz="half" idx="10"/>
          </p:nvPr>
        </p:nvSpPr>
        <p:spPr/>
        <p:txBody>
          <a:bodyPr/>
          <a:lstStyle/>
          <a:p>
            <a:fld id="{7B3EEAEC-682D-4FC2-8E1F-4398C8DB6D1D}" type="datetime1">
              <a:rPr lang="en-IN" smtClean="0"/>
              <a:t>03-06-2024</a:t>
            </a:fld>
            <a:endParaRPr lang="en-IN"/>
          </a:p>
        </p:txBody>
      </p:sp>
      <p:sp>
        <p:nvSpPr>
          <p:cNvPr id="6" name="Footer Placeholder 5">
            <a:extLst>
              <a:ext uri="{FF2B5EF4-FFF2-40B4-BE49-F238E27FC236}">
                <a16:creationId xmlns:a16="http://schemas.microsoft.com/office/drawing/2014/main" id="{1650EF47-BED5-26E9-B69F-906C2E0FAD87}"/>
              </a:ext>
            </a:extLst>
          </p:cNvPr>
          <p:cNvSpPr>
            <a:spLocks noGrp="1"/>
          </p:cNvSpPr>
          <p:nvPr>
            <p:ph type="ftr" sz="quarter" idx="11"/>
          </p:nvPr>
        </p:nvSpPr>
        <p:spPr/>
        <p:txBody>
          <a:bodyPr/>
          <a:lstStyle/>
          <a:p>
            <a:r>
              <a:rPr lang="en-IN"/>
              <a:t>NATURAL LANGUAGE PROCESSING</a:t>
            </a:r>
          </a:p>
        </p:txBody>
      </p:sp>
      <p:sp>
        <p:nvSpPr>
          <p:cNvPr id="7" name="Rectangle 6">
            <a:extLst>
              <a:ext uri="{FF2B5EF4-FFF2-40B4-BE49-F238E27FC236}">
                <a16:creationId xmlns:a16="http://schemas.microsoft.com/office/drawing/2014/main" id="{D97393CB-7456-463D-7828-09F12DE9CB17}"/>
              </a:ext>
            </a:extLst>
          </p:cNvPr>
          <p:cNvSpPr/>
          <p:nvPr/>
        </p:nvSpPr>
        <p:spPr>
          <a:xfrm>
            <a:off x="44651" y="561839"/>
            <a:ext cx="12104637" cy="45719"/>
          </a:xfrm>
          <a:prstGeom prst="rect">
            <a:avLst/>
          </a:prstGeom>
          <a:solidFill>
            <a:srgbClr val="EED126"/>
          </a:solidFill>
          <a:ln>
            <a:solidFill>
              <a:srgbClr val="EED1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8" name="Rectangle 7">
            <a:extLst>
              <a:ext uri="{FF2B5EF4-FFF2-40B4-BE49-F238E27FC236}">
                <a16:creationId xmlns:a16="http://schemas.microsoft.com/office/drawing/2014/main" id="{1B5AF048-6A9E-1077-4C8E-53ABAB2C6FA1}"/>
              </a:ext>
            </a:extLst>
          </p:cNvPr>
          <p:cNvSpPr/>
          <p:nvPr/>
        </p:nvSpPr>
        <p:spPr>
          <a:xfrm>
            <a:off x="44651" y="756786"/>
            <a:ext cx="12104637" cy="102956"/>
          </a:xfrm>
          <a:prstGeom prst="rect">
            <a:avLst/>
          </a:prstGeom>
          <a:ln>
            <a:noFill/>
          </a:ln>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a:p>
        </p:txBody>
      </p:sp>
      <p:pic>
        <p:nvPicPr>
          <p:cNvPr id="9" name="Picture 8">
            <a:extLst>
              <a:ext uri="{FF2B5EF4-FFF2-40B4-BE49-F238E27FC236}">
                <a16:creationId xmlns:a16="http://schemas.microsoft.com/office/drawing/2014/main" id="{9AE05788-86B9-8273-62BB-55F6EF1F49A4}"/>
              </a:ext>
            </a:extLst>
          </p:cNvPr>
          <p:cNvPicPr>
            <a:picLocks noChangeAspect="1"/>
          </p:cNvPicPr>
          <p:nvPr/>
        </p:nvPicPr>
        <p:blipFill>
          <a:blip r:embed="rId3" cstate="print"/>
          <a:stretch>
            <a:fillRect/>
          </a:stretch>
        </p:blipFill>
        <p:spPr>
          <a:xfrm>
            <a:off x="4997652" y="236735"/>
            <a:ext cx="1613952" cy="706104"/>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556124"/>
          </a:xfrm>
        </p:spPr>
        <p:txBody>
          <a:bodyPr>
            <a:normAutofit fontScale="90000"/>
          </a:bodyPr>
          <a:lstStyle/>
          <a:p>
            <a:r>
              <a:rPr lang="en-IN" altLang="en-US" dirty="0"/>
              <a:t>POS tags</a:t>
            </a:r>
          </a:p>
        </p:txBody>
      </p:sp>
      <p:pic>
        <p:nvPicPr>
          <p:cNvPr id="5" name="Content Placeholder 4"/>
          <p:cNvPicPr>
            <a:picLocks noGrp="1" noChangeAspect="1"/>
          </p:cNvPicPr>
          <p:nvPr>
            <p:ph sz="half" idx="1"/>
          </p:nvPr>
        </p:nvPicPr>
        <p:blipFill>
          <a:blip r:embed="rId2"/>
          <a:stretch>
            <a:fillRect/>
          </a:stretch>
        </p:blipFill>
        <p:spPr>
          <a:xfrm>
            <a:off x="1513205" y="1412240"/>
            <a:ext cx="2945765" cy="2018030"/>
          </a:xfrm>
          <a:prstGeom prst="rect">
            <a:avLst/>
          </a:prstGeom>
        </p:spPr>
      </p:pic>
      <p:pic>
        <p:nvPicPr>
          <p:cNvPr id="6" name="Content Placeholder 5"/>
          <p:cNvPicPr>
            <a:picLocks noGrp="1" noChangeAspect="1"/>
          </p:cNvPicPr>
          <p:nvPr>
            <p:ph sz="half" idx="2"/>
          </p:nvPr>
        </p:nvPicPr>
        <p:blipFill>
          <a:blip r:embed="rId3"/>
          <a:stretch>
            <a:fillRect/>
          </a:stretch>
        </p:blipFill>
        <p:spPr>
          <a:xfrm>
            <a:off x="4458970" y="1412240"/>
            <a:ext cx="3895725" cy="2023745"/>
          </a:xfrm>
          <a:prstGeom prst="rect">
            <a:avLst/>
          </a:prstGeom>
        </p:spPr>
      </p:pic>
      <p:sp>
        <p:nvSpPr>
          <p:cNvPr id="7" name="Text Box 6"/>
          <p:cNvSpPr txBox="1"/>
          <p:nvPr/>
        </p:nvSpPr>
        <p:spPr>
          <a:xfrm>
            <a:off x="1513205" y="3942080"/>
            <a:ext cx="10481310" cy="922020"/>
          </a:xfrm>
          <a:prstGeom prst="rect">
            <a:avLst/>
          </a:prstGeom>
          <a:noFill/>
        </p:spPr>
        <p:txBody>
          <a:bodyPr wrap="square" rtlCol="0" anchor="t">
            <a:spAutoFit/>
          </a:bodyPr>
          <a:lstStyle/>
          <a:p>
            <a:endParaRPr lang="en-US"/>
          </a:p>
          <a:p>
            <a:pPr marL="285750" indent="-285750">
              <a:buFont typeface="Arial" panose="020B0604020202020204" pitchFamily="34" charset="0"/>
              <a:buChar char="•"/>
            </a:pPr>
            <a:r>
              <a:rPr lang="en-IN" altLang="en-US"/>
              <a:t>S</a:t>
            </a:r>
            <a:r>
              <a:rPr lang="en-US"/>
              <a:t>peaking the grammatical type of the</a:t>
            </a:r>
            <a:r>
              <a:rPr lang="en-IN" altLang="en-US"/>
              <a:t> word is referred to as POS tags or parts of speech.</a:t>
            </a:r>
          </a:p>
          <a:p>
            <a:pPr marL="285750" indent="-285750">
              <a:buFont typeface="Arial" panose="020B0604020202020204" pitchFamily="34" charset="0"/>
              <a:buChar char="•"/>
            </a:pPr>
            <a:r>
              <a:rPr lang="en-IN" altLang="en-US"/>
              <a:t>Nouns, pronouns, verbs, adverbs, adjectives, prepositions, Conjunctions and Interjections.</a:t>
            </a:r>
          </a:p>
        </p:txBody>
      </p:sp>
      <p:sp>
        <p:nvSpPr>
          <p:cNvPr id="3" name="Date Placeholder 2">
            <a:extLst>
              <a:ext uri="{FF2B5EF4-FFF2-40B4-BE49-F238E27FC236}">
                <a16:creationId xmlns:a16="http://schemas.microsoft.com/office/drawing/2014/main" id="{688266E5-ED15-A0F6-288E-329B1CE13798}"/>
              </a:ext>
            </a:extLst>
          </p:cNvPr>
          <p:cNvSpPr>
            <a:spLocks noGrp="1"/>
          </p:cNvSpPr>
          <p:nvPr>
            <p:ph type="dt" sz="half" idx="10"/>
          </p:nvPr>
        </p:nvSpPr>
        <p:spPr/>
        <p:txBody>
          <a:bodyPr/>
          <a:lstStyle/>
          <a:p>
            <a:fld id="{0A4AFB6C-52E5-4900-85E1-6984985CC27D}" type="datetime1">
              <a:rPr lang="en-IN" smtClean="0"/>
              <a:t>03-06-2024</a:t>
            </a:fld>
            <a:endParaRPr lang="en-IN"/>
          </a:p>
        </p:txBody>
      </p:sp>
      <p:sp>
        <p:nvSpPr>
          <p:cNvPr id="4" name="Footer Placeholder 3">
            <a:extLst>
              <a:ext uri="{FF2B5EF4-FFF2-40B4-BE49-F238E27FC236}">
                <a16:creationId xmlns:a16="http://schemas.microsoft.com/office/drawing/2014/main" id="{14C5055F-4A5E-5364-FE5E-B0FA6DF22F21}"/>
              </a:ext>
            </a:extLst>
          </p:cNvPr>
          <p:cNvSpPr>
            <a:spLocks noGrp="1"/>
          </p:cNvSpPr>
          <p:nvPr>
            <p:ph type="ftr" sz="quarter" idx="11"/>
          </p:nvPr>
        </p:nvSpPr>
        <p:spPr/>
        <p:txBody>
          <a:bodyPr/>
          <a:lstStyle/>
          <a:p>
            <a:r>
              <a:rPr lang="en-IN"/>
              <a:t>NATURAL LANGUAGE PROCESSING</a:t>
            </a:r>
          </a:p>
        </p:txBody>
      </p:sp>
      <p:sp>
        <p:nvSpPr>
          <p:cNvPr id="8" name="Rectangle 7">
            <a:extLst>
              <a:ext uri="{FF2B5EF4-FFF2-40B4-BE49-F238E27FC236}">
                <a16:creationId xmlns:a16="http://schemas.microsoft.com/office/drawing/2014/main" id="{98B30283-F4DC-07D4-E551-607F9EF12B04}"/>
              </a:ext>
            </a:extLst>
          </p:cNvPr>
          <p:cNvSpPr/>
          <p:nvPr/>
        </p:nvSpPr>
        <p:spPr>
          <a:xfrm>
            <a:off x="44651" y="561839"/>
            <a:ext cx="12104637" cy="45719"/>
          </a:xfrm>
          <a:prstGeom prst="rect">
            <a:avLst/>
          </a:prstGeom>
          <a:solidFill>
            <a:srgbClr val="EED126"/>
          </a:solidFill>
          <a:ln>
            <a:solidFill>
              <a:srgbClr val="EED1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9" name="Rectangle 8">
            <a:extLst>
              <a:ext uri="{FF2B5EF4-FFF2-40B4-BE49-F238E27FC236}">
                <a16:creationId xmlns:a16="http://schemas.microsoft.com/office/drawing/2014/main" id="{54363623-83D7-1316-584F-03D077763C7B}"/>
              </a:ext>
            </a:extLst>
          </p:cNvPr>
          <p:cNvSpPr/>
          <p:nvPr/>
        </p:nvSpPr>
        <p:spPr>
          <a:xfrm>
            <a:off x="44651" y="756786"/>
            <a:ext cx="12104637" cy="102956"/>
          </a:xfrm>
          <a:prstGeom prst="rect">
            <a:avLst/>
          </a:prstGeom>
          <a:ln>
            <a:noFill/>
          </a:ln>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a:p>
        </p:txBody>
      </p:sp>
      <p:pic>
        <p:nvPicPr>
          <p:cNvPr id="10" name="Picture 9">
            <a:extLst>
              <a:ext uri="{FF2B5EF4-FFF2-40B4-BE49-F238E27FC236}">
                <a16:creationId xmlns:a16="http://schemas.microsoft.com/office/drawing/2014/main" id="{2C88DE45-26FF-600A-AD47-7BBC773D4DF6}"/>
              </a:ext>
            </a:extLst>
          </p:cNvPr>
          <p:cNvPicPr>
            <a:picLocks noChangeAspect="1"/>
          </p:cNvPicPr>
          <p:nvPr/>
        </p:nvPicPr>
        <p:blipFill>
          <a:blip r:embed="rId4" cstate="print"/>
          <a:stretch>
            <a:fillRect/>
          </a:stretch>
        </p:blipFill>
        <p:spPr>
          <a:xfrm>
            <a:off x="4997652" y="236735"/>
            <a:ext cx="1613952" cy="706104"/>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ltLang="en-US" dirty="0">
                <a:latin typeface="Times New Roman" panose="02020603050405020304" pitchFamily="18" charset="0"/>
                <a:cs typeface="Times New Roman" panose="02020603050405020304" pitchFamily="18" charset="0"/>
              </a:rPr>
              <a:t>NLP</a:t>
            </a:r>
          </a:p>
        </p:txBody>
      </p:sp>
      <p:sp>
        <p:nvSpPr>
          <p:cNvPr id="3" name="Content Placeholder 2"/>
          <p:cNvSpPr>
            <a:spLocks noGrp="1"/>
          </p:cNvSpPr>
          <p:nvPr>
            <p:ph idx="1"/>
          </p:nvPr>
        </p:nvSpPr>
        <p:spPr/>
        <p:txBody>
          <a:bodyPr/>
          <a:lstStyle/>
          <a:p>
            <a:r>
              <a:rPr lang="en-IN" altLang="en-US" dirty="0">
                <a:latin typeface="Times New Roman" panose="02020603050405020304" pitchFamily="18" charset="0"/>
                <a:cs typeface="Times New Roman" panose="02020603050405020304" pitchFamily="18" charset="0"/>
              </a:rPr>
              <a:t>Unit I - Introduction to NLP</a:t>
            </a:r>
          </a:p>
          <a:p>
            <a:r>
              <a:rPr lang="en-IN" altLang="en-US" dirty="0">
                <a:latin typeface="Times New Roman" panose="02020603050405020304" pitchFamily="18" charset="0"/>
                <a:cs typeface="Times New Roman" panose="02020603050405020304" pitchFamily="18" charset="0"/>
              </a:rPr>
              <a:t>Unit II - Syntax parsing</a:t>
            </a:r>
          </a:p>
          <a:p>
            <a:r>
              <a:rPr lang="en-IN" altLang="en-US" dirty="0">
                <a:latin typeface="Times New Roman" panose="02020603050405020304" pitchFamily="18" charset="0"/>
                <a:cs typeface="Times New Roman" panose="02020603050405020304" pitchFamily="18" charset="0"/>
              </a:rPr>
              <a:t>Unit III - Semantic relations</a:t>
            </a:r>
          </a:p>
          <a:p>
            <a:r>
              <a:rPr lang="en-IN" altLang="en-US" dirty="0">
                <a:latin typeface="Times New Roman" panose="02020603050405020304" pitchFamily="18" charset="0"/>
                <a:cs typeface="Times New Roman" panose="02020603050405020304" pitchFamily="18" charset="0"/>
              </a:rPr>
              <a:t>Unit IV - Information extraction</a:t>
            </a:r>
          </a:p>
          <a:p>
            <a:r>
              <a:rPr lang="en-IN" altLang="en-US" dirty="0">
                <a:latin typeface="Times New Roman" panose="02020603050405020304" pitchFamily="18" charset="0"/>
                <a:cs typeface="Times New Roman" panose="02020603050405020304" pitchFamily="18" charset="0"/>
              </a:rPr>
              <a:t>Unit V - Statistical &amp; Probabilistic approaches to NLP tasks</a:t>
            </a:r>
          </a:p>
        </p:txBody>
      </p:sp>
      <p:sp>
        <p:nvSpPr>
          <p:cNvPr id="4" name="Date Placeholder 3">
            <a:extLst>
              <a:ext uri="{FF2B5EF4-FFF2-40B4-BE49-F238E27FC236}">
                <a16:creationId xmlns:a16="http://schemas.microsoft.com/office/drawing/2014/main" id="{36C19800-21E5-E0B9-C450-9F23434487B8}"/>
              </a:ext>
            </a:extLst>
          </p:cNvPr>
          <p:cNvSpPr>
            <a:spLocks noGrp="1"/>
          </p:cNvSpPr>
          <p:nvPr>
            <p:ph type="dt" sz="half" idx="10"/>
          </p:nvPr>
        </p:nvSpPr>
        <p:spPr/>
        <p:txBody>
          <a:bodyPr/>
          <a:lstStyle/>
          <a:p>
            <a:fld id="{892A9630-C4AB-4D8F-9BCF-EE410D8DF661}" type="datetime1">
              <a:rPr lang="en-IN" smtClean="0"/>
              <a:t>03-06-2024</a:t>
            </a:fld>
            <a:endParaRPr lang="en-IN"/>
          </a:p>
        </p:txBody>
      </p:sp>
      <p:sp>
        <p:nvSpPr>
          <p:cNvPr id="5" name="Footer Placeholder 4">
            <a:extLst>
              <a:ext uri="{FF2B5EF4-FFF2-40B4-BE49-F238E27FC236}">
                <a16:creationId xmlns:a16="http://schemas.microsoft.com/office/drawing/2014/main" id="{1D794796-5AF2-1C61-7C9D-347ACDA44753}"/>
              </a:ext>
            </a:extLst>
          </p:cNvPr>
          <p:cNvSpPr>
            <a:spLocks noGrp="1"/>
          </p:cNvSpPr>
          <p:nvPr>
            <p:ph type="ftr" sz="quarter" idx="11"/>
          </p:nvPr>
        </p:nvSpPr>
        <p:spPr/>
        <p:txBody>
          <a:bodyPr/>
          <a:lstStyle/>
          <a:p>
            <a:r>
              <a:rPr lang="en-IN"/>
              <a:t>NATURAL LANGUAGE PROCESSING</a:t>
            </a:r>
          </a:p>
        </p:txBody>
      </p:sp>
      <p:sp>
        <p:nvSpPr>
          <p:cNvPr id="6" name="Rectangle 5">
            <a:extLst>
              <a:ext uri="{FF2B5EF4-FFF2-40B4-BE49-F238E27FC236}">
                <a16:creationId xmlns:a16="http://schemas.microsoft.com/office/drawing/2014/main" id="{ED9ED811-5F26-D56D-B661-8576B5D6AF08}"/>
              </a:ext>
            </a:extLst>
          </p:cNvPr>
          <p:cNvSpPr/>
          <p:nvPr/>
        </p:nvSpPr>
        <p:spPr>
          <a:xfrm>
            <a:off x="0" y="1359386"/>
            <a:ext cx="12104637" cy="45719"/>
          </a:xfrm>
          <a:prstGeom prst="rect">
            <a:avLst/>
          </a:prstGeom>
          <a:solidFill>
            <a:srgbClr val="EED126"/>
          </a:solidFill>
          <a:ln>
            <a:solidFill>
              <a:srgbClr val="EED1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7" name="Rectangle 6">
            <a:extLst>
              <a:ext uri="{FF2B5EF4-FFF2-40B4-BE49-F238E27FC236}">
                <a16:creationId xmlns:a16="http://schemas.microsoft.com/office/drawing/2014/main" id="{88E806DD-E049-5468-65D4-0DF281D70828}"/>
              </a:ext>
            </a:extLst>
          </p:cNvPr>
          <p:cNvSpPr/>
          <p:nvPr/>
        </p:nvSpPr>
        <p:spPr>
          <a:xfrm>
            <a:off x="0" y="1554333"/>
            <a:ext cx="12104637" cy="102956"/>
          </a:xfrm>
          <a:prstGeom prst="rect">
            <a:avLst/>
          </a:prstGeom>
          <a:ln>
            <a:noFill/>
          </a:ln>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a:p>
        </p:txBody>
      </p:sp>
      <p:pic>
        <p:nvPicPr>
          <p:cNvPr id="8" name="Picture 7">
            <a:extLst>
              <a:ext uri="{FF2B5EF4-FFF2-40B4-BE49-F238E27FC236}">
                <a16:creationId xmlns:a16="http://schemas.microsoft.com/office/drawing/2014/main" id="{13EE6A70-BED7-2616-FBA3-53AB83FD411D}"/>
              </a:ext>
            </a:extLst>
          </p:cNvPr>
          <p:cNvPicPr>
            <a:picLocks noChangeAspect="1"/>
          </p:cNvPicPr>
          <p:nvPr/>
        </p:nvPicPr>
        <p:blipFill>
          <a:blip r:embed="rId2" cstate="print"/>
          <a:stretch>
            <a:fillRect/>
          </a:stretch>
        </p:blipFill>
        <p:spPr>
          <a:xfrm>
            <a:off x="4953001" y="1034282"/>
            <a:ext cx="1613952" cy="706104"/>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3672" y="11814"/>
            <a:ext cx="10515600" cy="470402"/>
          </a:xfrm>
        </p:spPr>
        <p:txBody>
          <a:bodyPr>
            <a:noAutofit/>
          </a:bodyPr>
          <a:lstStyle/>
          <a:p>
            <a:r>
              <a:rPr lang="en-IN" altLang="en-US" sz="3600" dirty="0"/>
              <a:t>Named Entity Recognition</a:t>
            </a:r>
          </a:p>
        </p:txBody>
      </p:sp>
      <p:pic>
        <p:nvPicPr>
          <p:cNvPr id="5" name="Content Placeholder 4"/>
          <p:cNvPicPr>
            <a:picLocks noGrp="1" noChangeAspect="1"/>
          </p:cNvPicPr>
          <p:nvPr>
            <p:ph sz="half" idx="1"/>
          </p:nvPr>
        </p:nvPicPr>
        <p:blipFill>
          <a:blip r:embed="rId2"/>
          <a:stretch>
            <a:fillRect/>
          </a:stretch>
        </p:blipFill>
        <p:spPr>
          <a:xfrm>
            <a:off x="695960" y="2816225"/>
            <a:ext cx="5181600" cy="2369820"/>
          </a:xfrm>
          <a:prstGeom prst="rect">
            <a:avLst/>
          </a:prstGeom>
        </p:spPr>
      </p:pic>
      <p:sp>
        <p:nvSpPr>
          <p:cNvPr id="6" name="Text Box 5"/>
          <p:cNvSpPr txBox="1"/>
          <p:nvPr/>
        </p:nvSpPr>
        <p:spPr>
          <a:xfrm>
            <a:off x="921385" y="1417320"/>
            <a:ext cx="10866755" cy="922020"/>
          </a:xfrm>
          <a:prstGeom prst="rect">
            <a:avLst/>
          </a:prstGeom>
          <a:noFill/>
        </p:spPr>
        <p:txBody>
          <a:bodyPr wrap="square" rtlCol="0" anchor="t">
            <a:spAutoFit/>
          </a:bodyPr>
          <a:lstStyle/>
          <a:p>
            <a:pPr marL="285750" indent="-285750" algn="just">
              <a:lnSpc>
                <a:spcPct val="150000"/>
              </a:lnSpc>
              <a:buFont typeface="Arial" panose="020B0604020202020204" pitchFamily="34" charset="0"/>
              <a:buChar char="•"/>
            </a:pPr>
            <a:r>
              <a:rPr lang="en-IN" altLang="en-US"/>
              <a:t>P</a:t>
            </a:r>
            <a:r>
              <a:rPr lang="en-US"/>
              <a:t>rocess of detecting</a:t>
            </a:r>
            <a:r>
              <a:rPr lang="en-IN" altLang="en-US"/>
              <a:t> the named entities such as the person name, company name and location that is pharse identification.</a:t>
            </a:r>
          </a:p>
        </p:txBody>
      </p:sp>
      <p:pic>
        <p:nvPicPr>
          <p:cNvPr id="7" name="Content Placeholder 6"/>
          <p:cNvPicPr>
            <a:picLocks noGrp="1" noChangeAspect="1"/>
          </p:cNvPicPr>
          <p:nvPr>
            <p:ph sz="half" idx="2"/>
          </p:nvPr>
        </p:nvPicPr>
        <p:blipFill>
          <a:blip r:embed="rId3"/>
          <a:stretch>
            <a:fillRect/>
          </a:stretch>
        </p:blipFill>
        <p:spPr>
          <a:xfrm>
            <a:off x="6172200" y="2747010"/>
            <a:ext cx="5762625" cy="2508250"/>
          </a:xfrm>
          <a:prstGeom prst="rect">
            <a:avLst/>
          </a:prstGeom>
        </p:spPr>
      </p:pic>
      <p:sp>
        <p:nvSpPr>
          <p:cNvPr id="3" name="Date Placeholder 2">
            <a:extLst>
              <a:ext uri="{FF2B5EF4-FFF2-40B4-BE49-F238E27FC236}">
                <a16:creationId xmlns:a16="http://schemas.microsoft.com/office/drawing/2014/main" id="{C1918291-0378-BF71-2806-7BB28CA4C834}"/>
              </a:ext>
            </a:extLst>
          </p:cNvPr>
          <p:cNvSpPr>
            <a:spLocks noGrp="1"/>
          </p:cNvSpPr>
          <p:nvPr>
            <p:ph type="dt" sz="half" idx="10"/>
          </p:nvPr>
        </p:nvSpPr>
        <p:spPr/>
        <p:txBody>
          <a:bodyPr/>
          <a:lstStyle/>
          <a:p>
            <a:fld id="{DA92AC3E-32C6-4E54-9F5F-D74845016B1C}" type="datetime1">
              <a:rPr lang="en-IN" smtClean="0"/>
              <a:t>03-06-2024</a:t>
            </a:fld>
            <a:endParaRPr lang="en-IN"/>
          </a:p>
        </p:txBody>
      </p:sp>
      <p:sp>
        <p:nvSpPr>
          <p:cNvPr id="4" name="Footer Placeholder 3">
            <a:extLst>
              <a:ext uri="{FF2B5EF4-FFF2-40B4-BE49-F238E27FC236}">
                <a16:creationId xmlns:a16="http://schemas.microsoft.com/office/drawing/2014/main" id="{56158163-41D7-1C79-2C21-C82C32278C17}"/>
              </a:ext>
            </a:extLst>
          </p:cNvPr>
          <p:cNvSpPr>
            <a:spLocks noGrp="1"/>
          </p:cNvSpPr>
          <p:nvPr>
            <p:ph type="ftr" sz="quarter" idx="11"/>
          </p:nvPr>
        </p:nvSpPr>
        <p:spPr/>
        <p:txBody>
          <a:bodyPr/>
          <a:lstStyle/>
          <a:p>
            <a:r>
              <a:rPr lang="en-IN"/>
              <a:t>NATURAL LANGUAGE PROCESSING</a:t>
            </a:r>
          </a:p>
        </p:txBody>
      </p:sp>
      <p:sp>
        <p:nvSpPr>
          <p:cNvPr id="8" name="Rectangle 7">
            <a:extLst>
              <a:ext uri="{FF2B5EF4-FFF2-40B4-BE49-F238E27FC236}">
                <a16:creationId xmlns:a16="http://schemas.microsoft.com/office/drawing/2014/main" id="{4BE27CAA-78C5-B0E2-C0EE-49DF5A1B36B2}"/>
              </a:ext>
            </a:extLst>
          </p:cNvPr>
          <p:cNvSpPr/>
          <p:nvPr/>
        </p:nvSpPr>
        <p:spPr>
          <a:xfrm>
            <a:off x="44651" y="561839"/>
            <a:ext cx="12104637" cy="45719"/>
          </a:xfrm>
          <a:prstGeom prst="rect">
            <a:avLst/>
          </a:prstGeom>
          <a:solidFill>
            <a:srgbClr val="EED126"/>
          </a:solidFill>
          <a:ln>
            <a:solidFill>
              <a:srgbClr val="EED1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9" name="Rectangle 8">
            <a:extLst>
              <a:ext uri="{FF2B5EF4-FFF2-40B4-BE49-F238E27FC236}">
                <a16:creationId xmlns:a16="http://schemas.microsoft.com/office/drawing/2014/main" id="{2A598759-C13F-CD67-831F-09597702C618}"/>
              </a:ext>
            </a:extLst>
          </p:cNvPr>
          <p:cNvSpPr/>
          <p:nvPr/>
        </p:nvSpPr>
        <p:spPr>
          <a:xfrm>
            <a:off x="44651" y="756786"/>
            <a:ext cx="12104637" cy="102956"/>
          </a:xfrm>
          <a:prstGeom prst="rect">
            <a:avLst/>
          </a:prstGeom>
          <a:ln>
            <a:noFill/>
          </a:ln>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a:p>
        </p:txBody>
      </p:sp>
      <p:pic>
        <p:nvPicPr>
          <p:cNvPr id="10" name="Picture 9">
            <a:extLst>
              <a:ext uri="{FF2B5EF4-FFF2-40B4-BE49-F238E27FC236}">
                <a16:creationId xmlns:a16="http://schemas.microsoft.com/office/drawing/2014/main" id="{08D4B61A-0880-1AD6-A869-161C33ACA6C7}"/>
              </a:ext>
            </a:extLst>
          </p:cNvPr>
          <p:cNvPicPr>
            <a:picLocks noChangeAspect="1"/>
          </p:cNvPicPr>
          <p:nvPr/>
        </p:nvPicPr>
        <p:blipFill>
          <a:blip r:embed="rId4" cstate="print"/>
          <a:stretch>
            <a:fillRect/>
          </a:stretch>
        </p:blipFill>
        <p:spPr>
          <a:xfrm>
            <a:off x="4997652" y="236735"/>
            <a:ext cx="1613952" cy="706104"/>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561839"/>
          </a:xfrm>
        </p:spPr>
        <p:txBody>
          <a:bodyPr>
            <a:normAutofit fontScale="90000"/>
          </a:bodyPr>
          <a:lstStyle/>
          <a:p>
            <a:r>
              <a:rPr lang="en-IN" altLang="en-US" dirty="0"/>
              <a:t>Chunking</a:t>
            </a:r>
          </a:p>
        </p:txBody>
      </p:sp>
      <p:sp>
        <p:nvSpPr>
          <p:cNvPr id="3" name="Content Placeholder 2"/>
          <p:cNvSpPr>
            <a:spLocks noGrp="1"/>
          </p:cNvSpPr>
          <p:nvPr>
            <p:ph sz="half" idx="1"/>
          </p:nvPr>
        </p:nvSpPr>
        <p:spPr>
          <a:xfrm>
            <a:off x="838200" y="911860"/>
            <a:ext cx="10820400" cy="5265420"/>
          </a:xfrm>
        </p:spPr>
        <p:txBody>
          <a:bodyPr/>
          <a:lstStyle/>
          <a:p>
            <a:pPr algn="just"/>
            <a:r>
              <a:rPr lang="en-IN" altLang="en-US"/>
              <a:t>Picking up individual pieces of information and grouping them into bigger pieces.</a:t>
            </a:r>
          </a:p>
          <a:p>
            <a:pPr algn="just"/>
            <a:r>
              <a:rPr lang="en-IN" altLang="en-US"/>
              <a:t>Grouping of words or tokens.</a:t>
            </a:r>
          </a:p>
        </p:txBody>
      </p:sp>
      <p:pic>
        <p:nvPicPr>
          <p:cNvPr id="5" name="Content Placeholder 4"/>
          <p:cNvPicPr>
            <a:picLocks noGrp="1" noChangeAspect="1"/>
          </p:cNvPicPr>
          <p:nvPr>
            <p:ph sz="half" idx="2"/>
          </p:nvPr>
        </p:nvPicPr>
        <p:blipFill>
          <a:blip r:embed="rId2"/>
          <a:stretch>
            <a:fillRect/>
          </a:stretch>
        </p:blipFill>
        <p:spPr>
          <a:xfrm>
            <a:off x="770890" y="2611755"/>
            <a:ext cx="4785360" cy="1988820"/>
          </a:xfrm>
          <a:prstGeom prst="rect">
            <a:avLst/>
          </a:prstGeom>
        </p:spPr>
      </p:pic>
      <p:pic>
        <p:nvPicPr>
          <p:cNvPr id="6" name="Picture 5"/>
          <p:cNvPicPr>
            <a:picLocks noChangeAspect="1"/>
          </p:cNvPicPr>
          <p:nvPr/>
        </p:nvPicPr>
        <p:blipFill>
          <a:blip r:embed="rId3"/>
          <a:stretch>
            <a:fillRect/>
          </a:stretch>
        </p:blipFill>
        <p:spPr>
          <a:xfrm>
            <a:off x="6235700" y="2520315"/>
            <a:ext cx="5862320" cy="2346325"/>
          </a:xfrm>
          <a:prstGeom prst="rect">
            <a:avLst/>
          </a:prstGeom>
        </p:spPr>
      </p:pic>
      <p:sp>
        <p:nvSpPr>
          <p:cNvPr id="4" name="Date Placeholder 3">
            <a:extLst>
              <a:ext uri="{FF2B5EF4-FFF2-40B4-BE49-F238E27FC236}">
                <a16:creationId xmlns:a16="http://schemas.microsoft.com/office/drawing/2014/main" id="{D684A9D0-2E5C-C25C-C490-5F09A6D93335}"/>
              </a:ext>
            </a:extLst>
          </p:cNvPr>
          <p:cNvSpPr>
            <a:spLocks noGrp="1"/>
          </p:cNvSpPr>
          <p:nvPr>
            <p:ph type="dt" sz="half" idx="10"/>
          </p:nvPr>
        </p:nvSpPr>
        <p:spPr/>
        <p:txBody>
          <a:bodyPr/>
          <a:lstStyle/>
          <a:p>
            <a:fld id="{EAB009EA-405E-4B07-9A3D-05F8EB53F08E}" type="datetime1">
              <a:rPr lang="en-IN" smtClean="0"/>
              <a:t>03-06-2024</a:t>
            </a:fld>
            <a:endParaRPr lang="en-IN"/>
          </a:p>
        </p:txBody>
      </p:sp>
      <p:sp>
        <p:nvSpPr>
          <p:cNvPr id="7" name="Footer Placeholder 6">
            <a:extLst>
              <a:ext uri="{FF2B5EF4-FFF2-40B4-BE49-F238E27FC236}">
                <a16:creationId xmlns:a16="http://schemas.microsoft.com/office/drawing/2014/main" id="{2D4706B4-49F3-0DBA-92D8-8D38E997A722}"/>
              </a:ext>
            </a:extLst>
          </p:cNvPr>
          <p:cNvSpPr>
            <a:spLocks noGrp="1"/>
          </p:cNvSpPr>
          <p:nvPr>
            <p:ph type="ftr" sz="quarter" idx="11"/>
          </p:nvPr>
        </p:nvSpPr>
        <p:spPr/>
        <p:txBody>
          <a:bodyPr/>
          <a:lstStyle/>
          <a:p>
            <a:r>
              <a:rPr lang="en-IN"/>
              <a:t>NATURAL LANGUAGE PROCESSING</a:t>
            </a:r>
          </a:p>
        </p:txBody>
      </p:sp>
      <p:sp>
        <p:nvSpPr>
          <p:cNvPr id="8" name="Rectangle 7">
            <a:extLst>
              <a:ext uri="{FF2B5EF4-FFF2-40B4-BE49-F238E27FC236}">
                <a16:creationId xmlns:a16="http://schemas.microsoft.com/office/drawing/2014/main" id="{7D16F36A-FA85-EF81-2B79-94FC79FF79AB}"/>
              </a:ext>
            </a:extLst>
          </p:cNvPr>
          <p:cNvSpPr/>
          <p:nvPr/>
        </p:nvSpPr>
        <p:spPr>
          <a:xfrm>
            <a:off x="44651" y="561839"/>
            <a:ext cx="12104637" cy="45719"/>
          </a:xfrm>
          <a:prstGeom prst="rect">
            <a:avLst/>
          </a:prstGeom>
          <a:solidFill>
            <a:srgbClr val="EED126"/>
          </a:solidFill>
          <a:ln>
            <a:solidFill>
              <a:srgbClr val="EED1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9" name="Rectangle 8">
            <a:extLst>
              <a:ext uri="{FF2B5EF4-FFF2-40B4-BE49-F238E27FC236}">
                <a16:creationId xmlns:a16="http://schemas.microsoft.com/office/drawing/2014/main" id="{5EB95FA0-17DD-A8C8-F67D-4A97548B58E1}"/>
              </a:ext>
            </a:extLst>
          </p:cNvPr>
          <p:cNvSpPr/>
          <p:nvPr/>
        </p:nvSpPr>
        <p:spPr>
          <a:xfrm>
            <a:off x="44651" y="756786"/>
            <a:ext cx="12104637" cy="102956"/>
          </a:xfrm>
          <a:prstGeom prst="rect">
            <a:avLst/>
          </a:prstGeom>
          <a:ln>
            <a:noFill/>
          </a:ln>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a:p>
        </p:txBody>
      </p:sp>
      <p:pic>
        <p:nvPicPr>
          <p:cNvPr id="10" name="Picture 9">
            <a:extLst>
              <a:ext uri="{FF2B5EF4-FFF2-40B4-BE49-F238E27FC236}">
                <a16:creationId xmlns:a16="http://schemas.microsoft.com/office/drawing/2014/main" id="{8ADC4C4A-BB60-7D79-9B64-E21913F0041F}"/>
              </a:ext>
            </a:extLst>
          </p:cNvPr>
          <p:cNvPicPr>
            <a:picLocks noChangeAspect="1"/>
          </p:cNvPicPr>
          <p:nvPr/>
        </p:nvPicPr>
        <p:blipFill>
          <a:blip r:embed="rId4" cstate="print"/>
          <a:stretch>
            <a:fillRect/>
          </a:stretch>
        </p:blipFill>
        <p:spPr>
          <a:xfrm>
            <a:off x="4997652" y="236735"/>
            <a:ext cx="1613952" cy="706104"/>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3364" y="756786"/>
            <a:ext cx="10515600" cy="1325563"/>
          </a:xfrm>
        </p:spPr>
        <p:txBody>
          <a:bodyPr/>
          <a:lstStyle/>
          <a:p>
            <a:r>
              <a:rPr lang="en-US" dirty="0"/>
              <a:t>Why</a:t>
            </a:r>
            <a:r>
              <a:rPr lang="en-IN" altLang="en-US" dirty="0"/>
              <a:t> </a:t>
            </a:r>
            <a:r>
              <a:rPr lang="en-US" dirty="0"/>
              <a:t>is</a:t>
            </a:r>
            <a:r>
              <a:rPr lang="en-IN" altLang="en-US" dirty="0"/>
              <a:t> </a:t>
            </a:r>
            <a:r>
              <a:rPr lang="en-US" dirty="0"/>
              <a:t>NLP</a:t>
            </a:r>
            <a:r>
              <a:rPr lang="en-IN" altLang="en-US" dirty="0"/>
              <a:t> </a:t>
            </a:r>
            <a:r>
              <a:rPr lang="en-US" dirty="0"/>
              <a:t>hard?</a:t>
            </a:r>
          </a:p>
        </p:txBody>
      </p:sp>
      <p:sp>
        <p:nvSpPr>
          <p:cNvPr id="3" name="Content Placeholder 2"/>
          <p:cNvSpPr>
            <a:spLocks noGrp="1"/>
          </p:cNvSpPr>
          <p:nvPr>
            <p:ph idx="1"/>
          </p:nvPr>
        </p:nvSpPr>
        <p:spPr/>
        <p:txBody>
          <a:bodyPr/>
          <a:lstStyle/>
          <a:p>
            <a:pPr algn="just"/>
            <a:r>
              <a:rPr lang="en-US"/>
              <a:t>ambiguity</a:t>
            </a:r>
            <a:r>
              <a:rPr lang="en-IN" altLang="en-US"/>
              <a:t> </a:t>
            </a:r>
            <a:r>
              <a:rPr lang="en-US"/>
              <a:t>and</a:t>
            </a:r>
            <a:r>
              <a:rPr lang="en-IN" altLang="en-US"/>
              <a:t> </a:t>
            </a:r>
            <a:r>
              <a:rPr lang="en-US"/>
              <a:t>variability</a:t>
            </a:r>
            <a:r>
              <a:rPr lang="en-IN" altLang="en-US"/>
              <a:t> </a:t>
            </a:r>
            <a:r>
              <a:rPr lang="en-US"/>
              <a:t>of</a:t>
            </a:r>
            <a:r>
              <a:rPr lang="en-IN" altLang="en-US"/>
              <a:t> </a:t>
            </a:r>
            <a:r>
              <a:rPr lang="en-US"/>
              <a:t>linguistic</a:t>
            </a:r>
            <a:r>
              <a:rPr lang="en-IN" altLang="en-US"/>
              <a:t> </a:t>
            </a:r>
            <a:r>
              <a:rPr lang="en-US"/>
              <a:t>expression:</a:t>
            </a:r>
          </a:p>
          <a:p>
            <a:pPr marL="0" indent="0" algn="just">
              <a:buNone/>
            </a:pPr>
            <a:r>
              <a:rPr lang="en-IN" altLang="en-US"/>
              <a:t>		</a:t>
            </a:r>
            <a:r>
              <a:rPr lang="en-US"/>
              <a:t>variability:	many	forms	can</a:t>
            </a:r>
            <a:r>
              <a:rPr lang="en-IN" altLang="en-US"/>
              <a:t> </a:t>
            </a:r>
            <a:r>
              <a:rPr lang="en-US"/>
              <a:t>mean</a:t>
            </a:r>
            <a:r>
              <a:rPr lang="en-IN" altLang="en-US"/>
              <a:t> </a:t>
            </a:r>
            <a:r>
              <a:rPr lang="en-US"/>
              <a:t>the</a:t>
            </a:r>
            <a:r>
              <a:rPr lang="en-IN" altLang="en-US"/>
              <a:t> </a:t>
            </a:r>
            <a:r>
              <a:rPr lang="en-US"/>
              <a:t>same</a:t>
            </a:r>
            <a:r>
              <a:rPr lang="en-IN" altLang="en-US"/>
              <a:t> </a:t>
            </a:r>
            <a:r>
              <a:rPr lang="en-US"/>
              <a:t>thing</a:t>
            </a:r>
          </a:p>
          <a:p>
            <a:pPr marL="0" indent="0" algn="just">
              <a:buNone/>
            </a:pPr>
            <a:r>
              <a:rPr lang="en-IN" altLang="en-US"/>
              <a:t>		</a:t>
            </a:r>
            <a:r>
              <a:rPr lang="en-US"/>
              <a:t>ambiguity:	one</a:t>
            </a:r>
            <a:r>
              <a:rPr lang="en-IN" altLang="en-US"/>
              <a:t> </a:t>
            </a:r>
            <a:r>
              <a:rPr lang="en-US"/>
              <a:t>form</a:t>
            </a:r>
            <a:r>
              <a:rPr lang="en-IN" altLang="en-US"/>
              <a:t> </a:t>
            </a:r>
            <a:r>
              <a:rPr lang="en-US"/>
              <a:t>can</a:t>
            </a:r>
            <a:r>
              <a:rPr lang="en-IN" altLang="en-US"/>
              <a:t> </a:t>
            </a:r>
            <a:r>
              <a:rPr lang="en-US"/>
              <a:t>mean</a:t>
            </a:r>
            <a:r>
              <a:rPr lang="en-IN" altLang="en-US"/>
              <a:t> </a:t>
            </a:r>
            <a:r>
              <a:rPr lang="en-US"/>
              <a:t>many</a:t>
            </a:r>
            <a:r>
              <a:rPr lang="en-IN" altLang="en-US"/>
              <a:t> </a:t>
            </a:r>
            <a:r>
              <a:rPr lang="en-US"/>
              <a:t>things</a:t>
            </a:r>
          </a:p>
          <a:p>
            <a:pPr algn="just"/>
            <a:r>
              <a:rPr lang="en-IN" altLang="en-US"/>
              <a:t>M</a:t>
            </a:r>
            <a:r>
              <a:rPr lang="en-US"/>
              <a:t>any</a:t>
            </a:r>
            <a:r>
              <a:rPr lang="en-IN" altLang="en-US"/>
              <a:t> </a:t>
            </a:r>
            <a:r>
              <a:rPr lang="en-US"/>
              <a:t>different</a:t>
            </a:r>
            <a:r>
              <a:rPr lang="en-IN" altLang="en-US"/>
              <a:t> </a:t>
            </a:r>
            <a:r>
              <a:rPr lang="en-US"/>
              <a:t>kinds</a:t>
            </a:r>
            <a:r>
              <a:rPr lang="en-IN" altLang="en-US"/>
              <a:t> </a:t>
            </a:r>
            <a:r>
              <a:rPr lang="en-US"/>
              <a:t>of	ambiguity</a:t>
            </a:r>
          </a:p>
          <a:p>
            <a:pPr algn="just"/>
            <a:r>
              <a:rPr lang="en-IN" altLang="en-US"/>
              <a:t>E</a:t>
            </a:r>
            <a:r>
              <a:rPr lang="en-US"/>
              <a:t>ach	</a:t>
            </a:r>
            <a:r>
              <a:rPr lang="en-IN" altLang="en-US"/>
              <a:t> </a:t>
            </a:r>
            <a:r>
              <a:rPr lang="en-US"/>
              <a:t>NLP</a:t>
            </a:r>
            <a:r>
              <a:rPr lang="en-IN" altLang="en-US"/>
              <a:t> </a:t>
            </a:r>
            <a:r>
              <a:rPr lang="en-US"/>
              <a:t>task</a:t>
            </a:r>
            <a:r>
              <a:rPr lang="en-IN" altLang="en-US"/>
              <a:t> </a:t>
            </a:r>
            <a:r>
              <a:rPr lang="en-US"/>
              <a:t>has</a:t>
            </a:r>
            <a:r>
              <a:rPr lang="en-IN" altLang="en-US"/>
              <a:t> </a:t>
            </a:r>
            <a:r>
              <a:rPr lang="en-US"/>
              <a:t>to</a:t>
            </a:r>
            <a:r>
              <a:rPr lang="en-IN" altLang="en-US"/>
              <a:t> </a:t>
            </a:r>
            <a:r>
              <a:rPr lang="en-US"/>
              <a:t>address</a:t>
            </a:r>
            <a:r>
              <a:rPr lang="en-IN" altLang="en-US"/>
              <a:t> </a:t>
            </a:r>
            <a:r>
              <a:rPr lang="en-US"/>
              <a:t>a</a:t>
            </a:r>
            <a:r>
              <a:rPr lang="en-IN" altLang="en-US"/>
              <a:t> </a:t>
            </a:r>
            <a:r>
              <a:rPr lang="en-US"/>
              <a:t>distinct</a:t>
            </a:r>
            <a:r>
              <a:rPr lang="en-IN" altLang="en-US"/>
              <a:t> </a:t>
            </a:r>
            <a:r>
              <a:rPr lang="en-US"/>
              <a:t>set</a:t>
            </a:r>
            <a:r>
              <a:rPr lang="en-IN" altLang="en-US"/>
              <a:t> </a:t>
            </a:r>
            <a:r>
              <a:rPr lang="en-US"/>
              <a:t>of</a:t>
            </a:r>
            <a:r>
              <a:rPr lang="en-IN" altLang="en-US"/>
              <a:t> </a:t>
            </a:r>
            <a:r>
              <a:rPr lang="en-US"/>
              <a:t>kinds</a:t>
            </a:r>
          </a:p>
        </p:txBody>
      </p:sp>
      <p:sp>
        <p:nvSpPr>
          <p:cNvPr id="4" name="Date Placeholder 3">
            <a:extLst>
              <a:ext uri="{FF2B5EF4-FFF2-40B4-BE49-F238E27FC236}">
                <a16:creationId xmlns:a16="http://schemas.microsoft.com/office/drawing/2014/main" id="{862BE273-7D69-7B0B-0D62-2EC748ED9B0C}"/>
              </a:ext>
            </a:extLst>
          </p:cNvPr>
          <p:cNvSpPr>
            <a:spLocks noGrp="1"/>
          </p:cNvSpPr>
          <p:nvPr>
            <p:ph type="dt" sz="half" idx="10"/>
          </p:nvPr>
        </p:nvSpPr>
        <p:spPr/>
        <p:txBody>
          <a:bodyPr/>
          <a:lstStyle/>
          <a:p>
            <a:fld id="{29595991-1925-430F-A87D-90B257D840D1}" type="datetime1">
              <a:rPr lang="en-IN" smtClean="0"/>
              <a:t>03-06-2024</a:t>
            </a:fld>
            <a:endParaRPr lang="en-IN"/>
          </a:p>
        </p:txBody>
      </p:sp>
      <p:sp>
        <p:nvSpPr>
          <p:cNvPr id="5" name="Footer Placeholder 4">
            <a:extLst>
              <a:ext uri="{FF2B5EF4-FFF2-40B4-BE49-F238E27FC236}">
                <a16:creationId xmlns:a16="http://schemas.microsoft.com/office/drawing/2014/main" id="{7CC8ADF8-FFBA-9962-6E00-1061BE0C7B30}"/>
              </a:ext>
            </a:extLst>
          </p:cNvPr>
          <p:cNvSpPr>
            <a:spLocks noGrp="1"/>
          </p:cNvSpPr>
          <p:nvPr>
            <p:ph type="ftr" sz="quarter" idx="11"/>
          </p:nvPr>
        </p:nvSpPr>
        <p:spPr/>
        <p:txBody>
          <a:bodyPr/>
          <a:lstStyle/>
          <a:p>
            <a:r>
              <a:rPr lang="en-IN"/>
              <a:t>NATURAL LANGUAGE PROCESSING</a:t>
            </a:r>
          </a:p>
        </p:txBody>
      </p:sp>
      <p:sp>
        <p:nvSpPr>
          <p:cNvPr id="6" name="Rectangle 5">
            <a:extLst>
              <a:ext uri="{FF2B5EF4-FFF2-40B4-BE49-F238E27FC236}">
                <a16:creationId xmlns:a16="http://schemas.microsoft.com/office/drawing/2014/main" id="{A63B931B-A1A4-238B-F5B0-ED1E24A8438F}"/>
              </a:ext>
            </a:extLst>
          </p:cNvPr>
          <p:cNvSpPr/>
          <p:nvPr/>
        </p:nvSpPr>
        <p:spPr>
          <a:xfrm>
            <a:off x="44651" y="561839"/>
            <a:ext cx="12104637" cy="45719"/>
          </a:xfrm>
          <a:prstGeom prst="rect">
            <a:avLst/>
          </a:prstGeom>
          <a:solidFill>
            <a:srgbClr val="EED126"/>
          </a:solidFill>
          <a:ln>
            <a:solidFill>
              <a:srgbClr val="EED1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7" name="Rectangle 6">
            <a:extLst>
              <a:ext uri="{FF2B5EF4-FFF2-40B4-BE49-F238E27FC236}">
                <a16:creationId xmlns:a16="http://schemas.microsoft.com/office/drawing/2014/main" id="{DCAB9AAC-E8EB-DC2C-FC75-0C0CBEB96EE4}"/>
              </a:ext>
            </a:extLst>
          </p:cNvPr>
          <p:cNvSpPr/>
          <p:nvPr/>
        </p:nvSpPr>
        <p:spPr>
          <a:xfrm>
            <a:off x="44651" y="756786"/>
            <a:ext cx="12104637" cy="102956"/>
          </a:xfrm>
          <a:prstGeom prst="rect">
            <a:avLst/>
          </a:prstGeom>
          <a:ln>
            <a:noFill/>
          </a:ln>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a:p>
        </p:txBody>
      </p:sp>
      <p:pic>
        <p:nvPicPr>
          <p:cNvPr id="8" name="Picture 7">
            <a:extLst>
              <a:ext uri="{FF2B5EF4-FFF2-40B4-BE49-F238E27FC236}">
                <a16:creationId xmlns:a16="http://schemas.microsoft.com/office/drawing/2014/main" id="{5FC90E61-EE09-D814-BD95-33EF544E1088}"/>
              </a:ext>
            </a:extLst>
          </p:cNvPr>
          <p:cNvPicPr>
            <a:picLocks noChangeAspect="1"/>
          </p:cNvPicPr>
          <p:nvPr/>
        </p:nvPicPr>
        <p:blipFill>
          <a:blip r:embed="rId2" cstate="print"/>
          <a:stretch>
            <a:fillRect/>
          </a:stretch>
        </p:blipFill>
        <p:spPr>
          <a:xfrm>
            <a:off x="4997652" y="236735"/>
            <a:ext cx="1613952" cy="706104"/>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79902"/>
            <a:ext cx="10515600" cy="1325563"/>
          </a:xfrm>
        </p:spPr>
        <p:txBody>
          <a:bodyPr/>
          <a:lstStyle/>
          <a:p>
            <a:r>
              <a:rPr lang="en-US" dirty="0"/>
              <a:t>Steps – Morphology – Syntax – Semantics</a:t>
            </a:r>
          </a:p>
        </p:txBody>
      </p:sp>
      <p:sp>
        <p:nvSpPr>
          <p:cNvPr id="3" name="Content Placeholder 2"/>
          <p:cNvSpPr>
            <a:spLocks noGrp="1"/>
          </p:cNvSpPr>
          <p:nvPr>
            <p:ph idx="1"/>
          </p:nvPr>
        </p:nvSpPr>
        <p:spPr>
          <a:xfrm>
            <a:off x="838200" y="2326506"/>
            <a:ext cx="10515600" cy="4351338"/>
          </a:xfrm>
        </p:spPr>
        <p:txBody>
          <a:bodyPr/>
          <a:lstStyle/>
          <a:p>
            <a:r>
              <a:rPr lang="en-US" dirty="0"/>
              <a:t>Language - smallest individual unit</a:t>
            </a:r>
          </a:p>
          <a:p>
            <a:r>
              <a:rPr lang="en-US" dirty="0"/>
              <a:t>Phoneme - Single distinguishable sound</a:t>
            </a:r>
          </a:p>
          <a:p>
            <a:r>
              <a:rPr lang="en-US" dirty="0"/>
              <a:t>Morphology - word formation</a:t>
            </a:r>
          </a:p>
        </p:txBody>
      </p:sp>
      <p:sp>
        <p:nvSpPr>
          <p:cNvPr id="4" name="Date Placeholder 3">
            <a:extLst>
              <a:ext uri="{FF2B5EF4-FFF2-40B4-BE49-F238E27FC236}">
                <a16:creationId xmlns:a16="http://schemas.microsoft.com/office/drawing/2014/main" id="{1AC56C3C-67EC-9733-9B8D-A42B4AA4B88E}"/>
              </a:ext>
            </a:extLst>
          </p:cNvPr>
          <p:cNvSpPr>
            <a:spLocks noGrp="1"/>
          </p:cNvSpPr>
          <p:nvPr>
            <p:ph type="dt" sz="half" idx="10"/>
          </p:nvPr>
        </p:nvSpPr>
        <p:spPr/>
        <p:txBody>
          <a:bodyPr/>
          <a:lstStyle/>
          <a:p>
            <a:fld id="{8083498F-3968-4111-8C14-2C0F7334D613}" type="datetime1">
              <a:rPr lang="en-IN" smtClean="0"/>
              <a:t>03-06-2024</a:t>
            </a:fld>
            <a:endParaRPr lang="en-IN"/>
          </a:p>
        </p:txBody>
      </p:sp>
      <p:sp>
        <p:nvSpPr>
          <p:cNvPr id="5" name="Footer Placeholder 4">
            <a:extLst>
              <a:ext uri="{FF2B5EF4-FFF2-40B4-BE49-F238E27FC236}">
                <a16:creationId xmlns:a16="http://schemas.microsoft.com/office/drawing/2014/main" id="{C2452525-19C9-DCF1-A3E5-52A5B3D3B86E}"/>
              </a:ext>
            </a:extLst>
          </p:cNvPr>
          <p:cNvSpPr>
            <a:spLocks noGrp="1"/>
          </p:cNvSpPr>
          <p:nvPr>
            <p:ph type="ftr" sz="quarter" idx="11"/>
          </p:nvPr>
        </p:nvSpPr>
        <p:spPr/>
        <p:txBody>
          <a:bodyPr/>
          <a:lstStyle/>
          <a:p>
            <a:r>
              <a:rPr lang="en-IN"/>
              <a:t>NATURAL LANGUAGE PROCESSING</a:t>
            </a:r>
          </a:p>
        </p:txBody>
      </p:sp>
      <p:sp>
        <p:nvSpPr>
          <p:cNvPr id="6" name="Rectangle 5">
            <a:extLst>
              <a:ext uri="{FF2B5EF4-FFF2-40B4-BE49-F238E27FC236}">
                <a16:creationId xmlns:a16="http://schemas.microsoft.com/office/drawing/2014/main" id="{480930FD-9983-7435-C5E0-A949E0D0402A}"/>
              </a:ext>
            </a:extLst>
          </p:cNvPr>
          <p:cNvSpPr/>
          <p:nvPr/>
        </p:nvSpPr>
        <p:spPr>
          <a:xfrm>
            <a:off x="44651" y="561839"/>
            <a:ext cx="12104637" cy="45719"/>
          </a:xfrm>
          <a:prstGeom prst="rect">
            <a:avLst/>
          </a:prstGeom>
          <a:solidFill>
            <a:srgbClr val="EED126"/>
          </a:solidFill>
          <a:ln>
            <a:solidFill>
              <a:srgbClr val="EED1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7" name="Rectangle 6">
            <a:extLst>
              <a:ext uri="{FF2B5EF4-FFF2-40B4-BE49-F238E27FC236}">
                <a16:creationId xmlns:a16="http://schemas.microsoft.com/office/drawing/2014/main" id="{56C56772-655C-3FA7-A03E-71DBBC18199A}"/>
              </a:ext>
            </a:extLst>
          </p:cNvPr>
          <p:cNvSpPr/>
          <p:nvPr/>
        </p:nvSpPr>
        <p:spPr>
          <a:xfrm>
            <a:off x="44651" y="756786"/>
            <a:ext cx="12104637" cy="102956"/>
          </a:xfrm>
          <a:prstGeom prst="rect">
            <a:avLst/>
          </a:prstGeom>
          <a:ln>
            <a:noFill/>
          </a:ln>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a:p>
        </p:txBody>
      </p:sp>
      <p:pic>
        <p:nvPicPr>
          <p:cNvPr id="8" name="Picture 7">
            <a:extLst>
              <a:ext uri="{FF2B5EF4-FFF2-40B4-BE49-F238E27FC236}">
                <a16:creationId xmlns:a16="http://schemas.microsoft.com/office/drawing/2014/main" id="{D6806DCD-2DF2-ABC0-2997-D04C7241E748}"/>
              </a:ext>
            </a:extLst>
          </p:cNvPr>
          <p:cNvPicPr>
            <a:picLocks noChangeAspect="1"/>
          </p:cNvPicPr>
          <p:nvPr/>
        </p:nvPicPr>
        <p:blipFill>
          <a:blip r:embed="rId2" cstate="print"/>
          <a:stretch>
            <a:fillRect/>
          </a:stretch>
        </p:blipFill>
        <p:spPr>
          <a:xfrm>
            <a:off x="4997652" y="236735"/>
            <a:ext cx="1613952" cy="706104"/>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81280"/>
            <a:ext cx="10515600" cy="582679"/>
          </a:xfrm>
        </p:spPr>
        <p:txBody>
          <a:bodyPr>
            <a:normAutofit fontScale="90000"/>
          </a:bodyPr>
          <a:lstStyle/>
          <a:p>
            <a:r>
              <a:rPr lang="en-US" dirty="0">
                <a:sym typeface="+mn-ea"/>
              </a:rPr>
              <a:t>Morphology</a:t>
            </a:r>
            <a:endParaRPr lang="en-US" dirty="0"/>
          </a:p>
        </p:txBody>
      </p:sp>
      <p:sp>
        <p:nvSpPr>
          <p:cNvPr id="3" name="Content Placeholder 2"/>
          <p:cNvSpPr>
            <a:spLocks noGrp="1"/>
          </p:cNvSpPr>
          <p:nvPr>
            <p:ph idx="1"/>
          </p:nvPr>
        </p:nvSpPr>
        <p:spPr>
          <a:xfrm>
            <a:off x="838200" y="879475"/>
            <a:ext cx="10515600" cy="5561330"/>
          </a:xfrm>
        </p:spPr>
        <p:txBody>
          <a:bodyPr>
            <a:noAutofit/>
          </a:bodyPr>
          <a:lstStyle/>
          <a:p>
            <a:pPr algn="just">
              <a:lnSpc>
                <a:spcPct val="150000"/>
              </a:lnSpc>
              <a:buClrTx/>
              <a:buSzTx/>
            </a:pPr>
            <a:r>
              <a:rPr lang="en-US" sz="2000">
                <a:latin typeface="Times New Roman" panose="02020603050405020304" charset="0"/>
                <a:cs typeface="Times New Roman" panose="02020603050405020304" charset="0"/>
              </a:rPr>
              <a:t>Morphology helps linguists understand the structure of words by putting together morphemes.  </a:t>
            </a:r>
          </a:p>
          <a:p>
            <a:pPr algn="just">
              <a:lnSpc>
                <a:spcPct val="150000"/>
              </a:lnSpc>
              <a:buClrTx/>
              <a:buSzTx/>
            </a:pPr>
            <a:r>
              <a:rPr lang="en-US" sz="2000">
                <a:latin typeface="Times New Roman" panose="02020603050405020304" charset="0"/>
                <a:cs typeface="Times New Roman" panose="02020603050405020304" charset="0"/>
              </a:rPr>
              <a:t>A morpheme is the smallest grammatical, meaningful part of language.  </a:t>
            </a:r>
            <a:endParaRPr lang="en-IN" altLang="en-US" sz="2000">
              <a:latin typeface="Times New Roman" panose="02020603050405020304" charset="0"/>
              <a:cs typeface="Times New Roman" panose="02020603050405020304" charset="0"/>
            </a:endParaRPr>
          </a:p>
          <a:p>
            <a:pPr algn="just">
              <a:lnSpc>
                <a:spcPct val="150000"/>
              </a:lnSpc>
              <a:buClrTx/>
              <a:buSzTx/>
            </a:pPr>
            <a:r>
              <a:rPr lang="en-IN" altLang="en-US" sz="2000">
                <a:latin typeface="Times New Roman" panose="02020603050405020304" charset="0"/>
                <a:cs typeface="Times New Roman" panose="02020603050405020304" charset="0"/>
              </a:rPr>
              <a:t>2 types - F</a:t>
            </a:r>
            <a:r>
              <a:rPr lang="en-US" sz="2000">
                <a:latin typeface="Times New Roman" panose="02020603050405020304" charset="0"/>
                <a:cs typeface="Times New Roman" panose="02020603050405020304" charset="0"/>
              </a:rPr>
              <a:t>ree morpheme and </a:t>
            </a:r>
            <a:r>
              <a:rPr lang="en-IN" altLang="en-US" sz="2000">
                <a:latin typeface="Times New Roman" panose="02020603050405020304" charset="0"/>
                <a:cs typeface="Times New Roman" panose="02020603050405020304" charset="0"/>
              </a:rPr>
              <a:t>B</a:t>
            </a:r>
            <a:r>
              <a:rPr lang="en-US" sz="2000">
                <a:latin typeface="Times New Roman" panose="02020603050405020304" charset="0"/>
                <a:cs typeface="Times New Roman" panose="02020603050405020304" charset="0"/>
              </a:rPr>
              <a:t>ound morpheme.  </a:t>
            </a:r>
          </a:p>
          <a:p>
            <a:pPr algn="just">
              <a:lnSpc>
                <a:spcPct val="150000"/>
              </a:lnSpc>
              <a:buClrTx/>
              <a:buSzTx/>
            </a:pPr>
            <a:r>
              <a:rPr lang="en-US" sz="2000">
                <a:latin typeface="Times New Roman" panose="02020603050405020304" charset="0"/>
                <a:cs typeface="Times New Roman" panose="02020603050405020304" charset="0"/>
              </a:rPr>
              <a:t>A free morpheme is a single meaningful unit of a word that can stand alone in the language.</a:t>
            </a:r>
            <a:r>
              <a:rPr lang="en-IN" altLang="en-US" sz="2000">
                <a:latin typeface="Times New Roman" panose="02020603050405020304" charset="0"/>
                <a:cs typeface="Times New Roman" panose="02020603050405020304" charset="0"/>
              </a:rPr>
              <a:t> </a:t>
            </a:r>
            <a:r>
              <a:rPr lang="en-US" sz="2000">
                <a:latin typeface="Times New Roman" panose="02020603050405020304" charset="0"/>
                <a:cs typeface="Times New Roman" panose="02020603050405020304" charset="0"/>
              </a:rPr>
              <a:t>For example:</a:t>
            </a:r>
            <a:r>
              <a:rPr lang="en-IN" altLang="en-US" sz="2000">
                <a:latin typeface="Times New Roman" panose="02020603050405020304" charset="0"/>
                <a:cs typeface="Times New Roman" panose="02020603050405020304" charset="0"/>
              </a:rPr>
              <a:t> </a:t>
            </a:r>
            <a:r>
              <a:rPr lang="en-US" sz="2000">
                <a:latin typeface="Times New Roman" panose="02020603050405020304" charset="0"/>
                <a:cs typeface="Times New Roman" panose="02020603050405020304" charset="0"/>
              </a:rPr>
              <a:t>cat, mat, trust, slow.</a:t>
            </a:r>
          </a:p>
          <a:p>
            <a:pPr algn="just">
              <a:lnSpc>
                <a:spcPct val="150000"/>
              </a:lnSpc>
              <a:buClrTx/>
              <a:buSzTx/>
            </a:pPr>
            <a:r>
              <a:rPr lang="en-US" sz="2000">
                <a:latin typeface="Times New Roman" panose="02020603050405020304" charset="0"/>
                <a:cs typeface="Times New Roman" panose="02020603050405020304" charset="0"/>
              </a:rPr>
              <a:t>A bound morpheme cannot stand alone, it has no real meaning if it is on its own.</a:t>
            </a:r>
            <a:r>
              <a:rPr lang="en-IN" altLang="en-US" sz="2000">
                <a:latin typeface="Times New Roman" panose="02020603050405020304" charset="0"/>
                <a:cs typeface="Times New Roman" panose="02020603050405020304" charset="0"/>
              </a:rPr>
              <a:t> For example: </a:t>
            </a:r>
            <a:r>
              <a:rPr lang="en-US" sz="2000">
                <a:latin typeface="Times New Roman" panose="02020603050405020304" charset="0"/>
                <a:cs typeface="Times New Roman" panose="02020603050405020304" charset="0"/>
              </a:rPr>
              <a:t>walked, </a:t>
            </a:r>
            <a:r>
              <a:rPr lang="en-US" sz="2000" b="1">
                <a:latin typeface="Times New Roman" panose="02020603050405020304" charset="0"/>
                <a:cs typeface="Times New Roman" panose="02020603050405020304" charset="0"/>
              </a:rPr>
              <a:t> (ed) </a:t>
            </a:r>
            <a:r>
              <a:rPr lang="en-US" sz="2000">
                <a:latin typeface="Times New Roman" panose="02020603050405020304" charset="0"/>
                <a:cs typeface="Times New Roman" panose="02020603050405020304" charset="0"/>
              </a:rPr>
              <a:t>can not stand alone or unpleasant </a:t>
            </a:r>
            <a:r>
              <a:rPr lang="en-US" sz="2000" b="1">
                <a:latin typeface="Times New Roman" panose="02020603050405020304" charset="0"/>
                <a:cs typeface="Times New Roman" panose="02020603050405020304" charset="0"/>
              </a:rPr>
              <a:t>(un)</a:t>
            </a:r>
            <a:r>
              <a:rPr lang="en-US" sz="2000">
                <a:latin typeface="Times New Roman" panose="02020603050405020304" charset="0"/>
                <a:cs typeface="Times New Roman" panose="02020603050405020304" charset="0"/>
              </a:rPr>
              <a:t> is not a stand alone morpheme.Bound morphemes that are part of </a:t>
            </a:r>
            <a:r>
              <a:rPr lang="en-US" sz="2000" b="1">
                <a:latin typeface="Times New Roman" panose="02020603050405020304" charset="0"/>
                <a:cs typeface="Times New Roman" panose="02020603050405020304" charset="0"/>
              </a:rPr>
              <a:t>prefixes</a:t>
            </a:r>
            <a:r>
              <a:rPr lang="en-US" sz="2000">
                <a:latin typeface="Times New Roman" panose="02020603050405020304" charset="0"/>
                <a:cs typeface="Times New Roman" panose="02020603050405020304" charset="0"/>
              </a:rPr>
              <a:t> and </a:t>
            </a:r>
            <a:r>
              <a:rPr lang="en-US" sz="2000" b="1">
                <a:latin typeface="Times New Roman" panose="02020603050405020304" charset="0"/>
                <a:cs typeface="Times New Roman" panose="02020603050405020304" charset="0"/>
              </a:rPr>
              <a:t>suffixes</a:t>
            </a:r>
            <a:r>
              <a:rPr lang="en-US" sz="2000">
                <a:latin typeface="Times New Roman" panose="02020603050405020304" charset="0"/>
                <a:cs typeface="Times New Roman" panose="02020603050405020304" charset="0"/>
              </a:rPr>
              <a:t>. </a:t>
            </a:r>
          </a:p>
          <a:p>
            <a:pPr algn="just">
              <a:lnSpc>
                <a:spcPct val="150000"/>
              </a:lnSpc>
              <a:buClrTx/>
              <a:buSzTx/>
            </a:pPr>
            <a:r>
              <a:rPr lang="en-US" sz="2000">
                <a:latin typeface="Times New Roman" panose="02020603050405020304" charset="0"/>
                <a:cs typeface="Times New Roman" panose="02020603050405020304" charset="0"/>
              </a:rPr>
              <a:t>Bound morphemes can also be grouped into into a further two categories.</a:t>
            </a:r>
            <a:r>
              <a:rPr lang="en-IN" altLang="en-US" sz="2000">
                <a:latin typeface="Times New Roman" panose="02020603050405020304" charset="0"/>
                <a:cs typeface="Times New Roman" panose="02020603050405020304" charset="0"/>
              </a:rPr>
              <a:t> </a:t>
            </a:r>
          </a:p>
          <a:p>
            <a:pPr marL="0" indent="0" algn="just">
              <a:lnSpc>
                <a:spcPct val="150000"/>
              </a:lnSpc>
              <a:buClrTx/>
              <a:buSzTx/>
              <a:buNone/>
            </a:pPr>
            <a:r>
              <a:rPr lang="en-IN" altLang="en-US" sz="2000">
                <a:latin typeface="Times New Roman" panose="02020603050405020304" charset="0"/>
                <a:cs typeface="Times New Roman" panose="02020603050405020304" charset="0"/>
              </a:rPr>
              <a:t>       1. Derivational       2. Inflectional</a:t>
            </a:r>
          </a:p>
          <a:p>
            <a:pPr algn="just">
              <a:lnSpc>
                <a:spcPct val="150000"/>
              </a:lnSpc>
              <a:buClrTx/>
              <a:buSzTx/>
            </a:pPr>
            <a:endParaRPr lang="en-US" sz="2000">
              <a:latin typeface="Times New Roman" panose="02020603050405020304" charset="0"/>
              <a:cs typeface="Times New Roman" panose="02020603050405020304" charset="0"/>
            </a:endParaRPr>
          </a:p>
          <a:p>
            <a:pPr algn="just">
              <a:lnSpc>
                <a:spcPct val="150000"/>
              </a:lnSpc>
              <a:buClrTx/>
              <a:buSzTx/>
            </a:pPr>
            <a:endParaRPr lang="en-US" sz="2000">
              <a:latin typeface="Times New Roman" panose="02020603050405020304" charset="0"/>
              <a:cs typeface="Times New Roman" panose="02020603050405020304" charset="0"/>
            </a:endParaRPr>
          </a:p>
          <a:p>
            <a:pPr algn="just">
              <a:lnSpc>
                <a:spcPct val="150000"/>
              </a:lnSpc>
              <a:buClrTx/>
              <a:buSzTx/>
            </a:pPr>
            <a:endParaRPr lang="en-US" sz="2000">
              <a:latin typeface="Times New Roman" panose="02020603050405020304" charset="0"/>
              <a:cs typeface="Times New Roman" panose="02020603050405020304" charset="0"/>
            </a:endParaRPr>
          </a:p>
          <a:p>
            <a:pPr algn="just">
              <a:lnSpc>
                <a:spcPct val="150000"/>
              </a:lnSpc>
              <a:buClrTx/>
              <a:buSzTx/>
            </a:pPr>
            <a:endParaRPr lang="en-US" sz="2000">
              <a:latin typeface="Times New Roman" panose="02020603050405020304" charset="0"/>
              <a:cs typeface="Times New Roman" panose="02020603050405020304" charset="0"/>
            </a:endParaRPr>
          </a:p>
          <a:p>
            <a:pPr algn="just">
              <a:lnSpc>
                <a:spcPct val="150000"/>
              </a:lnSpc>
              <a:buClrTx/>
              <a:buSzTx/>
            </a:pPr>
            <a:endParaRPr lang="en-US" sz="2000">
              <a:latin typeface="Times New Roman" panose="02020603050405020304" charset="0"/>
              <a:cs typeface="Times New Roman" panose="02020603050405020304" charset="0"/>
            </a:endParaRPr>
          </a:p>
          <a:p>
            <a:pPr algn="just">
              <a:lnSpc>
                <a:spcPct val="150000"/>
              </a:lnSpc>
              <a:buClrTx/>
              <a:buSzTx/>
            </a:pPr>
            <a:endParaRPr lang="en-US" sz="2000">
              <a:latin typeface="Times New Roman" panose="02020603050405020304" charset="0"/>
              <a:cs typeface="Times New Roman" panose="02020603050405020304" charset="0"/>
            </a:endParaRPr>
          </a:p>
          <a:p>
            <a:pPr algn="just">
              <a:lnSpc>
                <a:spcPct val="150000"/>
              </a:lnSpc>
              <a:buClrTx/>
              <a:buSzTx/>
            </a:pPr>
            <a:endParaRPr lang="en-US" sz="2000">
              <a:latin typeface="Times New Roman" panose="02020603050405020304" charset="0"/>
              <a:cs typeface="Times New Roman" panose="02020603050405020304" charset="0"/>
            </a:endParaRPr>
          </a:p>
          <a:p>
            <a:pPr algn="just">
              <a:lnSpc>
                <a:spcPct val="150000"/>
              </a:lnSpc>
              <a:buClrTx/>
              <a:buSzTx/>
            </a:pPr>
            <a:endParaRPr lang="en-US" sz="2000">
              <a:latin typeface="Times New Roman" panose="02020603050405020304" charset="0"/>
              <a:cs typeface="Times New Roman" panose="02020603050405020304" charset="0"/>
            </a:endParaRPr>
          </a:p>
        </p:txBody>
      </p:sp>
      <p:sp>
        <p:nvSpPr>
          <p:cNvPr id="4" name="Date Placeholder 3">
            <a:extLst>
              <a:ext uri="{FF2B5EF4-FFF2-40B4-BE49-F238E27FC236}">
                <a16:creationId xmlns:a16="http://schemas.microsoft.com/office/drawing/2014/main" id="{CDF6F57D-BCFC-AA93-0FE5-78C379CFA1F1}"/>
              </a:ext>
            </a:extLst>
          </p:cNvPr>
          <p:cNvSpPr>
            <a:spLocks noGrp="1"/>
          </p:cNvSpPr>
          <p:nvPr>
            <p:ph type="dt" sz="half" idx="10"/>
          </p:nvPr>
        </p:nvSpPr>
        <p:spPr/>
        <p:txBody>
          <a:bodyPr/>
          <a:lstStyle/>
          <a:p>
            <a:fld id="{882A0E2D-2DB9-42D3-869A-B30ABF3EF576}" type="datetime1">
              <a:rPr lang="en-IN" smtClean="0"/>
              <a:t>03-06-2024</a:t>
            </a:fld>
            <a:endParaRPr lang="en-IN"/>
          </a:p>
        </p:txBody>
      </p:sp>
      <p:sp>
        <p:nvSpPr>
          <p:cNvPr id="5" name="Footer Placeholder 4">
            <a:extLst>
              <a:ext uri="{FF2B5EF4-FFF2-40B4-BE49-F238E27FC236}">
                <a16:creationId xmlns:a16="http://schemas.microsoft.com/office/drawing/2014/main" id="{E819DDAC-9EA4-41F0-AC63-CB23A05778E9}"/>
              </a:ext>
            </a:extLst>
          </p:cNvPr>
          <p:cNvSpPr>
            <a:spLocks noGrp="1"/>
          </p:cNvSpPr>
          <p:nvPr>
            <p:ph type="ftr" sz="quarter" idx="11"/>
          </p:nvPr>
        </p:nvSpPr>
        <p:spPr/>
        <p:txBody>
          <a:bodyPr/>
          <a:lstStyle/>
          <a:p>
            <a:r>
              <a:rPr lang="en-IN"/>
              <a:t>NATURAL LANGUAGE PROCESSING</a:t>
            </a:r>
          </a:p>
        </p:txBody>
      </p:sp>
      <p:sp>
        <p:nvSpPr>
          <p:cNvPr id="6" name="Rectangle 5">
            <a:extLst>
              <a:ext uri="{FF2B5EF4-FFF2-40B4-BE49-F238E27FC236}">
                <a16:creationId xmlns:a16="http://schemas.microsoft.com/office/drawing/2014/main" id="{04E1BFF8-9170-C0B2-12DC-E8F61D3F5CEE}"/>
              </a:ext>
            </a:extLst>
          </p:cNvPr>
          <p:cNvSpPr/>
          <p:nvPr/>
        </p:nvSpPr>
        <p:spPr>
          <a:xfrm>
            <a:off x="44651" y="561839"/>
            <a:ext cx="12104637" cy="45719"/>
          </a:xfrm>
          <a:prstGeom prst="rect">
            <a:avLst/>
          </a:prstGeom>
          <a:solidFill>
            <a:srgbClr val="EED126"/>
          </a:solidFill>
          <a:ln>
            <a:solidFill>
              <a:srgbClr val="EED1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7" name="Rectangle 6">
            <a:extLst>
              <a:ext uri="{FF2B5EF4-FFF2-40B4-BE49-F238E27FC236}">
                <a16:creationId xmlns:a16="http://schemas.microsoft.com/office/drawing/2014/main" id="{AE033E42-0147-38BB-3F12-0BF31A4E008D}"/>
              </a:ext>
            </a:extLst>
          </p:cNvPr>
          <p:cNvSpPr/>
          <p:nvPr/>
        </p:nvSpPr>
        <p:spPr>
          <a:xfrm>
            <a:off x="44651" y="756786"/>
            <a:ext cx="12104637" cy="102956"/>
          </a:xfrm>
          <a:prstGeom prst="rect">
            <a:avLst/>
          </a:prstGeom>
          <a:ln>
            <a:noFill/>
          </a:ln>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a:p>
        </p:txBody>
      </p:sp>
      <p:pic>
        <p:nvPicPr>
          <p:cNvPr id="8" name="Picture 7">
            <a:extLst>
              <a:ext uri="{FF2B5EF4-FFF2-40B4-BE49-F238E27FC236}">
                <a16:creationId xmlns:a16="http://schemas.microsoft.com/office/drawing/2014/main" id="{B4EEBA2B-93E5-4527-92F2-218525ABB4D5}"/>
              </a:ext>
            </a:extLst>
          </p:cNvPr>
          <p:cNvPicPr>
            <a:picLocks noChangeAspect="1"/>
          </p:cNvPicPr>
          <p:nvPr/>
        </p:nvPicPr>
        <p:blipFill>
          <a:blip r:embed="rId3" cstate="print"/>
          <a:stretch>
            <a:fillRect/>
          </a:stretch>
        </p:blipFill>
        <p:spPr>
          <a:xfrm>
            <a:off x="4997652" y="236735"/>
            <a:ext cx="1613952" cy="706104"/>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81281"/>
            <a:ext cx="10515600" cy="526278"/>
          </a:xfrm>
        </p:spPr>
        <p:txBody>
          <a:bodyPr>
            <a:normAutofit fontScale="90000"/>
          </a:bodyPr>
          <a:lstStyle/>
          <a:p>
            <a:r>
              <a:rPr lang="en-US" dirty="0">
                <a:latin typeface="Times New Roman" panose="02020603050405020304" charset="0"/>
                <a:cs typeface="Times New Roman" panose="02020603050405020304" charset="0"/>
                <a:sym typeface="+mn-ea"/>
              </a:rPr>
              <a:t>Derivational</a:t>
            </a:r>
            <a:endParaRPr lang="en-US" dirty="0"/>
          </a:p>
        </p:txBody>
      </p:sp>
      <p:sp>
        <p:nvSpPr>
          <p:cNvPr id="3" name="Content Placeholder 2"/>
          <p:cNvSpPr>
            <a:spLocks noGrp="1"/>
          </p:cNvSpPr>
          <p:nvPr>
            <p:ph idx="1"/>
          </p:nvPr>
        </p:nvSpPr>
        <p:spPr>
          <a:xfrm>
            <a:off x="838200" y="1286510"/>
            <a:ext cx="10515600" cy="4505325"/>
          </a:xfrm>
        </p:spPr>
        <p:txBody>
          <a:bodyPr>
            <a:normAutofit/>
          </a:bodyPr>
          <a:lstStyle/>
          <a:p>
            <a:pPr algn="just">
              <a:lnSpc>
                <a:spcPct val="150000"/>
              </a:lnSpc>
            </a:pPr>
            <a:r>
              <a:rPr lang="en-IN" altLang="en-US" sz="2000">
                <a:latin typeface="Times New Roman" panose="02020603050405020304" charset="0"/>
                <a:cs typeface="Times New Roman" panose="02020603050405020304" charset="0"/>
              </a:rPr>
              <a:t>A</a:t>
            </a:r>
            <a:r>
              <a:rPr lang="en-US" sz="2000">
                <a:latin typeface="Times New Roman" panose="02020603050405020304" charset="0"/>
                <a:cs typeface="Times New Roman" panose="02020603050405020304" charset="0"/>
              </a:rPr>
              <a:t>dded to the base form of the word to create a new word.  </a:t>
            </a:r>
          </a:p>
          <a:p>
            <a:pPr algn="just">
              <a:lnSpc>
                <a:spcPct val="150000"/>
              </a:lnSpc>
            </a:pPr>
            <a:r>
              <a:rPr lang="en-US" sz="2000">
                <a:latin typeface="Times New Roman" panose="02020603050405020304" charset="0"/>
                <a:cs typeface="Times New Roman" panose="02020603050405020304" charset="0"/>
              </a:rPr>
              <a:t>Look at the word </a:t>
            </a:r>
            <a:r>
              <a:rPr lang="en-US" sz="2000" b="1">
                <a:latin typeface="Times New Roman" panose="02020603050405020304" charset="0"/>
                <a:cs typeface="Times New Roman" panose="02020603050405020304" charset="0"/>
              </a:rPr>
              <a:t>able</a:t>
            </a:r>
            <a:r>
              <a:rPr lang="en-US" sz="2000">
                <a:latin typeface="Times New Roman" panose="02020603050405020304" charset="0"/>
                <a:cs typeface="Times New Roman" panose="02020603050405020304" charset="0"/>
              </a:rPr>
              <a:t> and let it become </a:t>
            </a:r>
            <a:r>
              <a:rPr lang="en-US" sz="2000" b="1">
                <a:latin typeface="Times New Roman" panose="02020603050405020304" charset="0"/>
                <a:cs typeface="Times New Roman" panose="02020603050405020304" charset="0"/>
              </a:rPr>
              <a:t>ability</a:t>
            </a:r>
            <a:r>
              <a:rPr lang="en-US" sz="2000">
                <a:latin typeface="Times New Roman" panose="02020603050405020304" charset="0"/>
                <a:cs typeface="Times New Roman" panose="02020603050405020304" charset="0"/>
              </a:rPr>
              <a:t>.  In this instance the </a:t>
            </a:r>
            <a:r>
              <a:rPr lang="en-US" sz="2000" b="1">
                <a:latin typeface="Times New Roman" panose="02020603050405020304" charset="0"/>
                <a:cs typeface="Times New Roman" panose="02020603050405020304" charset="0"/>
              </a:rPr>
              <a:t>adjective</a:t>
            </a:r>
            <a:r>
              <a:rPr lang="en-US" sz="2000">
                <a:latin typeface="Times New Roman" panose="02020603050405020304" charset="0"/>
                <a:cs typeface="Times New Roman" panose="02020603050405020304" charset="0"/>
              </a:rPr>
              <a:t> becomes a </a:t>
            </a:r>
            <a:r>
              <a:rPr lang="en-US" sz="2000" b="1">
                <a:latin typeface="Times New Roman" panose="02020603050405020304" charset="0"/>
                <a:cs typeface="Times New Roman" panose="02020603050405020304" charset="0"/>
              </a:rPr>
              <a:t>noun</a:t>
            </a:r>
            <a:r>
              <a:rPr lang="en-US" sz="2000">
                <a:latin typeface="Times New Roman" panose="02020603050405020304" charset="0"/>
                <a:cs typeface="Times New Roman" panose="02020603050405020304" charset="0"/>
              </a:rPr>
              <a:t>. </a:t>
            </a:r>
          </a:p>
          <a:p>
            <a:pPr algn="just">
              <a:lnSpc>
                <a:spcPct val="150000"/>
              </a:lnSpc>
            </a:pPr>
            <a:r>
              <a:rPr lang="en-US" sz="2000">
                <a:latin typeface="Times New Roman" panose="02020603050405020304" charset="0"/>
                <a:cs typeface="Times New Roman" panose="02020603050405020304" charset="0"/>
              </a:rPr>
              <a:t>The word </a:t>
            </a:r>
            <a:r>
              <a:rPr lang="en-US" sz="2000" b="1">
                <a:latin typeface="Times New Roman" panose="02020603050405020304" charset="0"/>
                <a:cs typeface="Times New Roman" panose="02020603050405020304" charset="0"/>
              </a:rPr>
              <a:t>send</a:t>
            </a:r>
            <a:r>
              <a:rPr lang="en-US" sz="2000">
                <a:latin typeface="Times New Roman" panose="02020603050405020304" charset="0"/>
                <a:cs typeface="Times New Roman" panose="02020603050405020304" charset="0"/>
              </a:rPr>
              <a:t> as a </a:t>
            </a:r>
            <a:r>
              <a:rPr lang="en-US" sz="2000" b="1">
                <a:latin typeface="Times New Roman" panose="02020603050405020304" charset="0"/>
                <a:cs typeface="Times New Roman" panose="02020603050405020304" charset="0"/>
              </a:rPr>
              <a:t>verb morpheme</a:t>
            </a:r>
            <a:r>
              <a:rPr lang="en-US" sz="2000">
                <a:latin typeface="Times New Roman" panose="02020603050405020304" charset="0"/>
                <a:cs typeface="Times New Roman" panose="02020603050405020304" charset="0"/>
              </a:rPr>
              <a:t> becomes </a:t>
            </a:r>
            <a:r>
              <a:rPr lang="en-US" sz="2000" b="1">
                <a:latin typeface="Times New Roman" panose="02020603050405020304" charset="0"/>
                <a:cs typeface="Times New Roman" panose="02020603050405020304" charset="0"/>
              </a:rPr>
              <a:t>sender</a:t>
            </a:r>
            <a:r>
              <a:rPr lang="en-US" sz="2000">
                <a:latin typeface="Times New Roman" panose="02020603050405020304" charset="0"/>
                <a:cs typeface="Times New Roman" panose="02020603050405020304" charset="0"/>
              </a:rPr>
              <a:t> and a </a:t>
            </a:r>
            <a:r>
              <a:rPr lang="en-US" sz="2000" b="1">
                <a:latin typeface="Times New Roman" panose="02020603050405020304" charset="0"/>
                <a:cs typeface="Times New Roman" panose="02020603050405020304" charset="0"/>
              </a:rPr>
              <a:t>noun with the addition of er</a:t>
            </a:r>
            <a:r>
              <a:rPr lang="en-US" sz="2000">
                <a:latin typeface="Times New Roman" panose="02020603050405020304" charset="0"/>
                <a:cs typeface="Times New Roman" panose="02020603050405020304" charset="0"/>
              </a:rPr>
              <a:t>.  </a:t>
            </a:r>
          </a:p>
          <a:p>
            <a:pPr algn="just">
              <a:lnSpc>
                <a:spcPct val="150000"/>
              </a:lnSpc>
            </a:pPr>
            <a:r>
              <a:rPr lang="en-US" sz="2000">
                <a:latin typeface="Times New Roman" panose="02020603050405020304" charset="0"/>
                <a:cs typeface="Times New Roman" panose="02020603050405020304" charset="0"/>
              </a:rPr>
              <a:t>While </a:t>
            </a:r>
            <a:r>
              <a:rPr lang="en-US" sz="2000" b="1">
                <a:latin typeface="Times New Roman" panose="02020603050405020304" charset="0"/>
                <a:cs typeface="Times New Roman" panose="02020603050405020304" charset="0"/>
              </a:rPr>
              <a:t>stable</a:t>
            </a:r>
            <a:r>
              <a:rPr lang="en-US" sz="2000">
                <a:latin typeface="Times New Roman" panose="02020603050405020304" charset="0"/>
                <a:cs typeface="Times New Roman" panose="02020603050405020304" charset="0"/>
              </a:rPr>
              <a:t> to </a:t>
            </a:r>
            <a:r>
              <a:rPr lang="en-US" sz="2000" b="1">
                <a:latin typeface="Times New Roman" panose="02020603050405020304" charset="0"/>
                <a:cs typeface="Times New Roman" panose="02020603050405020304" charset="0"/>
              </a:rPr>
              <a:t>unstable</a:t>
            </a:r>
            <a:r>
              <a:rPr lang="en-US" sz="2000">
                <a:latin typeface="Times New Roman" panose="02020603050405020304" charset="0"/>
                <a:cs typeface="Times New Roman" panose="02020603050405020304" charset="0"/>
              </a:rPr>
              <a:t> changes the meaning of the word to become the opposite meaning.  </a:t>
            </a:r>
          </a:p>
          <a:p>
            <a:pPr algn="just">
              <a:lnSpc>
                <a:spcPct val="150000"/>
              </a:lnSpc>
            </a:pPr>
            <a:r>
              <a:rPr lang="en-US" sz="2000">
                <a:latin typeface="Times New Roman" panose="02020603050405020304" charset="0"/>
                <a:cs typeface="Times New Roman" panose="02020603050405020304" charset="0"/>
              </a:rPr>
              <a:t>In other words the meaning of the word is completely changed by adding a derivational morpheme to a base word.</a:t>
            </a:r>
          </a:p>
          <a:p>
            <a:pPr algn="just">
              <a:lnSpc>
                <a:spcPct val="150000"/>
              </a:lnSpc>
            </a:pPr>
            <a:endParaRPr lang="en-US" sz="2000">
              <a:latin typeface="Times New Roman" panose="02020603050405020304" charset="0"/>
              <a:cs typeface="Times New Roman" panose="02020603050405020304" charset="0"/>
            </a:endParaRPr>
          </a:p>
          <a:p>
            <a:pPr marL="0" indent="0" algn="just">
              <a:buNone/>
            </a:pPr>
            <a:endParaRPr lang="en-US" sz="2000">
              <a:latin typeface="Times New Roman" panose="02020603050405020304" charset="0"/>
              <a:cs typeface="Times New Roman" panose="02020603050405020304" charset="0"/>
            </a:endParaRPr>
          </a:p>
        </p:txBody>
      </p:sp>
      <p:sp>
        <p:nvSpPr>
          <p:cNvPr id="4" name="Date Placeholder 3">
            <a:extLst>
              <a:ext uri="{FF2B5EF4-FFF2-40B4-BE49-F238E27FC236}">
                <a16:creationId xmlns:a16="http://schemas.microsoft.com/office/drawing/2014/main" id="{9A19C2FD-4008-6063-EA2C-0A145E7E0776}"/>
              </a:ext>
            </a:extLst>
          </p:cNvPr>
          <p:cNvSpPr>
            <a:spLocks noGrp="1"/>
          </p:cNvSpPr>
          <p:nvPr>
            <p:ph type="dt" sz="half" idx="10"/>
          </p:nvPr>
        </p:nvSpPr>
        <p:spPr/>
        <p:txBody>
          <a:bodyPr/>
          <a:lstStyle/>
          <a:p>
            <a:fld id="{695318F6-62B3-4763-BCD2-90773F9930A8}" type="datetime1">
              <a:rPr lang="en-IN" smtClean="0"/>
              <a:t>03-06-2024</a:t>
            </a:fld>
            <a:endParaRPr lang="en-IN"/>
          </a:p>
        </p:txBody>
      </p:sp>
      <p:sp>
        <p:nvSpPr>
          <p:cNvPr id="5" name="Footer Placeholder 4">
            <a:extLst>
              <a:ext uri="{FF2B5EF4-FFF2-40B4-BE49-F238E27FC236}">
                <a16:creationId xmlns:a16="http://schemas.microsoft.com/office/drawing/2014/main" id="{311CB13D-5D45-D786-6BE5-7E5F90285F49}"/>
              </a:ext>
            </a:extLst>
          </p:cNvPr>
          <p:cNvSpPr>
            <a:spLocks noGrp="1"/>
          </p:cNvSpPr>
          <p:nvPr>
            <p:ph type="ftr" sz="quarter" idx="11"/>
          </p:nvPr>
        </p:nvSpPr>
        <p:spPr/>
        <p:txBody>
          <a:bodyPr/>
          <a:lstStyle/>
          <a:p>
            <a:r>
              <a:rPr lang="en-IN"/>
              <a:t>NATURAL LANGUAGE PROCESSING</a:t>
            </a:r>
          </a:p>
        </p:txBody>
      </p:sp>
      <p:sp>
        <p:nvSpPr>
          <p:cNvPr id="6" name="Rectangle 5">
            <a:extLst>
              <a:ext uri="{FF2B5EF4-FFF2-40B4-BE49-F238E27FC236}">
                <a16:creationId xmlns:a16="http://schemas.microsoft.com/office/drawing/2014/main" id="{73C39C02-6DEB-5978-36CA-94F0539ED298}"/>
              </a:ext>
            </a:extLst>
          </p:cNvPr>
          <p:cNvSpPr/>
          <p:nvPr/>
        </p:nvSpPr>
        <p:spPr>
          <a:xfrm>
            <a:off x="44651" y="561839"/>
            <a:ext cx="12104637" cy="45719"/>
          </a:xfrm>
          <a:prstGeom prst="rect">
            <a:avLst/>
          </a:prstGeom>
          <a:solidFill>
            <a:srgbClr val="EED126"/>
          </a:solidFill>
          <a:ln>
            <a:solidFill>
              <a:srgbClr val="EED1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7" name="Rectangle 6">
            <a:extLst>
              <a:ext uri="{FF2B5EF4-FFF2-40B4-BE49-F238E27FC236}">
                <a16:creationId xmlns:a16="http://schemas.microsoft.com/office/drawing/2014/main" id="{0FCA58C6-7BC3-1EB1-1EFD-1CC8D5F02E35}"/>
              </a:ext>
            </a:extLst>
          </p:cNvPr>
          <p:cNvSpPr/>
          <p:nvPr/>
        </p:nvSpPr>
        <p:spPr>
          <a:xfrm>
            <a:off x="44651" y="756786"/>
            <a:ext cx="12104637" cy="102956"/>
          </a:xfrm>
          <a:prstGeom prst="rect">
            <a:avLst/>
          </a:prstGeom>
          <a:ln>
            <a:noFill/>
          </a:ln>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a:p>
        </p:txBody>
      </p:sp>
      <p:pic>
        <p:nvPicPr>
          <p:cNvPr id="8" name="Picture 7">
            <a:extLst>
              <a:ext uri="{FF2B5EF4-FFF2-40B4-BE49-F238E27FC236}">
                <a16:creationId xmlns:a16="http://schemas.microsoft.com/office/drawing/2014/main" id="{2E0D14ED-DB69-9E23-D68D-C6918530B3F4}"/>
              </a:ext>
            </a:extLst>
          </p:cNvPr>
          <p:cNvPicPr>
            <a:picLocks noChangeAspect="1"/>
          </p:cNvPicPr>
          <p:nvPr/>
        </p:nvPicPr>
        <p:blipFill>
          <a:blip r:embed="rId2" cstate="print"/>
          <a:stretch>
            <a:fillRect/>
          </a:stretch>
        </p:blipFill>
        <p:spPr>
          <a:xfrm>
            <a:off x="4997652" y="236735"/>
            <a:ext cx="1613952" cy="706104"/>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0947" y="-29979"/>
            <a:ext cx="10515600" cy="697230"/>
          </a:xfrm>
        </p:spPr>
        <p:txBody>
          <a:bodyPr>
            <a:normAutofit/>
          </a:bodyPr>
          <a:lstStyle/>
          <a:p>
            <a:r>
              <a:rPr lang="en-US" dirty="0">
                <a:latin typeface="Times New Roman" panose="02020603050405020304" charset="0"/>
                <a:cs typeface="Times New Roman" panose="02020603050405020304" charset="0"/>
                <a:sym typeface="+mn-ea"/>
              </a:rPr>
              <a:t>Inflectional</a:t>
            </a:r>
            <a:endParaRPr lang="en-US" dirty="0"/>
          </a:p>
        </p:txBody>
      </p:sp>
      <p:sp>
        <p:nvSpPr>
          <p:cNvPr id="3" name="Content Placeholder 2"/>
          <p:cNvSpPr>
            <a:spLocks noGrp="1"/>
          </p:cNvSpPr>
          <p:nvPr>
            <p:ph idx="1"/>
          </p:nvPr>
        </p:nvSpPr>
        <p:spPr>
          <a:xfrm>
            <a:off x="838200" y="1551305"/>
            <a:ext cx="10515600" cy="4625975"/>
          </a:xfrm>
        </p:spPr>
        <p:txBody>
          <a:bodyPr>
            <a:noAutofit/>
          </a:bodyPr>
          <a:lstStyle/>
          <a:p>
            <a:pPr algn="just">
              <a:lnSpc>
                <a:spcPct val="150000"/>
              </a:lnSpc>
            </a:pPr>
            <a:r>
              <a:rPr lang="en-IN" altLang="en-US" sz="2000">
                <a:latin typeface="Times New Roman" panose="02020603050405020304" charset="0"/>
                <a:cs typeface="Times New Roman" panose="02020603050405020304" charset="0"/>
              </a:rPr>
              <a:t>A</a:t>
            </a:r>
            <a:r>
              <a:rPr lang="en-US" sz="2000">
                <a:latin typeface="Times New Roman" panose="02020603050405020304" charset="0"/>
                <a:cs typeface="Times New Roman" panose="02020603050405020304" charset="0"/>
              </a:rPr>
              <a:t>dditions to the base word that do not change the word, but rather serve as grammatical indicators.  They show grammatical information.</a:t>
            </a:r>
            <a:r>
              <a:rPr lang="en-IN" altLang="en-US" sz="2000">
                <a:latin typeface="Times New Roman" panose="02020603050405020304" charset="0"/>
                <a:cs typeface="Times New Roman" panose="02020603050405020304" charset="0"/>
              </a:rPr>
              <a:t> </a:t>
            </a:r>
            <a:r>
              <a:rPr lang="en-US" sz="2000">
                <a:latin typeface="Times New Roman" panose="02020603050405020304" charset="0"/>
                <a:cs typeface="Times New Roman" panose="02020603050405020304" charset="0"/>
              </a:rPr>
              <a:t>For example:</a:t>
            </a:r>
          </a:p>
          <a:p>
            <a:pPr marL="457200" indent="-457200" algn="just">
              <a:lnSpc>
                <a:spcPct val="150000"/>
              </a:lnSpc>
              <a:buAutoNum type="arabicPeriod"/>
            </a:pPr>
            <a:r>
              <a:rPr lang="en-US" sz="2000" b="1">
                <a:latin typeface="Times New Roman" panose="02020603050405020304" charset="0"/>
                <a:cs typeface="Times New Roman" panose="02020603050405020304" charset="0"/>
              </a:rPr>
              <a:t>Laugh</a:t>
            </a:r>
            <a:r>
              <a:rPr lang="en-US" sz="2000">
                <a:latin typeface="Times New Roman" panose="02020603050405020304" charset="0"/>
                <a:cs typeface="Times New Roman" panose="02020603050405020304" charset="0"/>
              </a:rPr>
              <a:t> becomes the past tense by adding ed and changing the word to</a:t>
            </a:r>
            <a:r>
              <a:rPr lang="en-US" sz="2000" b="1">
                <a:latin typeface="Times New Roman" panose="02020603050405020304" charset="0"/>
                <a:cs typeface="Times New Roman" panose="02020603050405020304" charset="0"/>
              </a:rPr>
              <a:t> laughed</a:t>
            </a:r>
            <a:r>
              <a:rPr lang="en-US" sz="2000">
                <a:latin typeface="Times New Roman" panose="02020603050405020304" charset="0"/>
                <a:cs typeface="Times New Roman" panose="02020603050405020304" charset="0"/>
              </a:rPr>
              <a:t>.</a:t>
            </a:r>
          </a:p>
          <a:p>
            <a:pPr marL="457200" indent="-457200" algn="just">
              <a:lnSpc>
                <a:spcPct val="150000"/>
              </a:lnSpc>
              <a:buAutoNum type="arabicPeriod"/>
            </a:pPr>
            <a:r>
              <a:rPr lang="en-US" sz="2000" b="1">
                <a:latin typeface="Times New Roman" panose="02020603050405020304" charset="0"/>
                <a:cs typeface="Times New Roman" panose="02020603050405020304" charset="0"/>
              </a:rPr>
              <a:t>Dog to dogs</a:t>
            </a:r>
            <a:r>
              <a:rPr lang="en-US" sz="2000">
                <a:latin typeface="Times New Roman" panose="02020603050405020304" charset="0"/>
                <a:cs typeface="Times New Roman" panose="02020603050405020304" charset="0"/>
              </a:rPr>
              <a:t> changes the word from </a:t>
            </a:r>
            <a:r>
              <a:rPr lang="en-US" sz="2000" b="1">
                <a:latin typeface="Times New Roman" panose="02020603050405020304" charset="0"/>
                <a:cs typeface="Times New Roman" panose="02020603050405020304" charset="0"/>
              </a:rPr>
              <a:t>singular to plural</a:t>
            </a:r>
            <a:r>
              <a:rPr lang="en-US" sz="2000">
                <a:latin typeface="Times New Roman" panose="02020603050405020304" charset="0"/>
                <a:cs typeface="Times New Roman" panose="02020603050405020304" charset="0"/>
              </a:rPr>
              <a:t>.</a:t>
            </a:r>
          </a:p>
          <a:p>
            <a:pPr marL="457200" indent="-457200" algn="just">
              <a:lnSpc>
                <a:spcPct val="150000"/>
              </a:lnSpc>
              <a:buAutoNum type="arabicPeriod"/>
            </a:pPr>
            <a:r>
              <a:rPr lang="en-US" sz="2000" b="1">
                <a:latin typeface="Times New Roman" panose="02020603050405020304" charset="0"/>
                <a:cs typeface="Times New Roman" panose="02020603050405020304" charset="0"/>
              </a:rPr>
              <a:t>Swim to swimming</a:t>
            </a:r>
            <a:r>
              <a:rPr lang="en-US" sz="2000">
                <a:latin typeface="Times New Roman" panose="02020603050405020304" charset="0"/>
                <a:cs typeface="Times New Roman" panose="02020603050405020304" charset="0"/>
              </a:rPr>
              <a:t> changes the </a:t>
            </a:r>
            <a:r>
              <a:rPr lang="en-US" sz="2000" b="1">
                <a:latin typeface="Times New Roman" panose="02020603050405020304" charset="0"/>
                <a:cs typeface="Times New Roman" panose="02020603050405020304" charset="0"/>
              </a:rPr>
              <a:t>verb into a progressive verb</a:t>
            </a:r>
            <a:r>
              <a:rPr lang="en-US" sz="2000">
                <a:latin typeface="Times New Roman" panose="02020603050405020304" charset="0"/>
                <a:cs typeface="Times New Roman" panose="02020603050405020304" charset="0"/>
              </a:rPr>
              <a:t>.</a:t>
            </a:r>
          </a:p>
          <a:p>
            <a:pPr marL="457200" indent="-457200" algn="just">
              <a:lnSpc>
                <a:spcPct val="150000"/>
              </a:lnSpc>
              <a:buAutoNum type="arabicPeriod"/>
            </a:pPr>
            <a:r>
              <a:rPr lang="en-US" sz="2000">
                <a:latin typeface="Times New Roman" panose="02020603050405020304" charset="0"/>
                <a:cs typeface="Times New Roman" panose="02020603050405020304" charset="0"/>
              </a:rPr>
              <a:t>All these examples show how morphology participates in the study of linguistics.</a:t>
            </a:r>
          </a:p>
          <a:p>
            <a:pPr marL="457200" indent="-457200" algn="just">
              <a:lnSpc>
                <a:spcPct val="150000"/>
              </a:lnSpc>
            </a:pPr>
            <a:endParaRPr lang="en-US" sz="2000">
              <a:latin typeface="Times New Roman" panose="02020603050405020304" charset="0"/>
              <a:cs typeface="Times New Roman" panose="02020603050405020304" charset="0"/>
            </a:endParaRPr>
          </a:p>
          <a:p>
            <a:pPr algn="just">
              <a:lnSpc>
                <a:spcPct val="150000"/>
              </a:lnSpc>
            </a:pPr>
            <a:endParaRPr lang="en-US" sz="2000">
              <a:latin typeface="Times New Roman" panose="02020603050405020304" charset="0"/>
              <a:cs typeface="Times New Roman" panose="02020603050405020304" charset="0"/>
            </a:endParaRPr>
          </a:p>
          <a:p>
            <a:pPr algn="just">
              <a:lnSpc>
                <a:spcPct val="150000"/>
              </a:lnSpc>
            </a:pPr>
            <a:endParaRPr lang="en-US" sz="2000">
              <a:latin typeface="Times New Roman" panose="02020603050405020304" charset="0"/>
              <a:cs typeface="Times New Roman" panose="02020603050405020304" charset="0"/>
            </a:endParaRPr>
          </a:p>
          <a:p>
            <a:pPr marL="0" indent="0" algn="just">
              <a:buNone/>
            </a:pPr>
            <a:endParaRPr lang="en-US" sz="2000">
              <a:latin typeface="Times New Roman" panose="02020603050405020304" charset="0"/>
              <a:cs typeface="Times New Roman" panose="02020603050405020304" charset="0"/>
            </a:endParaRPr>
          </a:p>
        </p:txBody>
      </p:sp>
      <p:sp>
        <p:nvSpPr>
          <p:cNvPr id="4" name="Date Placeholder 3">
            <a:extLst>
              <a:ext uri="{FF2B5EF4-FFF2-40B4-BE49-F238E27FC236}">
                <a16:creationId xmlns:a16="http://schemas.microsoft.com/office/drawing/2014/main" id="{7C02F629-25DD-5D5C-B98F-735485E3F8A4}"/>
              </a:ext>
            </a:extLst>
          </p:cNvPr>
          <p:cNvSpPr>
            <a:spLocks noGrp="1"/>
          </p:cNvSpPr>
          <p:nvPr>
            <p:ph type="dt" sz="half" idx="10"/>
          </p:nvPr>
        </p:nvSpPr>
        <p:spPr/>
        <p:txBody>
          <a:bodyPr/>
          <a:lstStyle/>
          <a:p>
            <a:fld id="{8D7890E3-A9BC-4FA7-B10C-D944C72B88FF}" type="datetime1">
              <a:rPr lang="en-IN" smtClean="0"/>
              <a:t>03-06-2024</a:t>
            </a:fld>
            <a:endParaRPr lang="en-IN"/>
          </a:p>
        </p:txBody>
      </p:sp>
      <p:sp>
        <p:nvSpPr>
          <p:cNvPr id="5" name="Footer Placeholder 4">
            <a:extLst>
              <a:ext uri="{FF2B5EF4-FFF2-40B4-BE49-F238E27FC236}">
                <a16:creationId xmlns:a16="http://schemas.microsoft.com/office/drawing/2014/main" id="{5ECB7518-9000-DD07-14D8-88B8C8CA3662}"/>
              </a:ext>
            </a:extLst>
          </p:cNvPr>
          <p:cNvSpPr>
            <a:spLocks noGrp="1"/>
          </p:cNvSpPr>
          <p:nvPr>
            <p:ph type="ftr" sz="quarter" idx="11"/>
          </p:nvPr>
        </p:nvSpPr>
        <p:spPr/>
        <p:txBody>
          <a:bodyPr/>
          <a:lstStyle/>
          <a:p>
            <a:r>
              <a:rPr lang="en-IN"/>
              <a:t>NATURAL LANGUAGE PROCESSING</a:t>
            </a:r>
          </a:p>
        </p:txBody>
      </p:sp>
      <p:sp>
        <p:nvSpPr>
          <p:cNvPr id="6" name="Rectangle 5">
            <a:extLst>
              <a:ext uri="{FF2B5EF4-FFF2-40B4-BE49-F238E27FC236}">
                <a16:creationId xmlns:a16="http://schemas.microsoft.com/office/drawing/2014/main" id="{2EE922AF-32A8-BE31-35B9-A8497D053472}"/>
              </a:ext>
            </a:extLst>
          </p:cNvPr>
          <p:cNvSpPr/>
          <p:nvPr/>
        </p:nvSpPr>
        <p:spPr>
          <a:xfrm>
            <a:off x="44651" y="561839"/>
            <a:ext cx="12104637" cy="45719"/>
          </a:xfrm>
          <a:prstGeom prst="rect">
            <a:avLst/>
          </a:prstGeom>
          <a:solidFill>
            <a:srgbClr val="EED126"/>
          </a:solidFill>
          <a:ln>
            <a:solidFill>
              <a:srgbClr val="EED1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7" name="Rectangle 6">
            <a:extLst>
              <a:ext uri="{FF2B5EF4-FFF2-40B4-BE49-F238E27FC236}">
                <a16:creationId xmlns:a16="http://schemas.microsoft.com/office/drawing/2014/main" id="{F1E3B3D4-E46D-985A-6337-D8BACACB6709}"/>
              </a:ext>
            </a:extLst>
          </p:cNvPr>
          <p:cNvSpPr/>
          <p:nvPr/>
        </p:nvSpPr>
        <p:spPr>
          <a:xfrm>
            <a:off x="44651" y="756786"/>
            <a:ext cx="12104637" cy="102956"/>
          </a:xfrm>
          <a:prstGeom prst="rect">
            <a:avLst/>
          </a:prstGeom>
          <a:ln>
            <a:noFill/>
          </a:ln>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a:p>
        </p:txBody>
      </p:sp>
      <p:pic>
        <p:nvPicPr>
          <p:cNvPr id="8" name="Picture 7">
            <a:extLst>
              <a:ext uri="{FF2B5EF4-FFF2-40B4-BE49-F238E27FC236}">
                <a16:creationId xmlns:a16="http://schemas.microsoft.com/office/drawing/2014/main" id="{C4C56F17-9A0C-E5DD-6B23-4427FEC508D2}"/>
              </a:ext>
            </a:extLst>
          </p:cNvPr>
          <p:cNvPicPr>
            <a:picLocks noChangeAspect="1"/>
          </p:cNvPicPr>
          <p:nvPr/>
        </p:nvPicPr>
        <p:blipFill>
          <a:blip r:embed="rId2" cstate="print"/>
          <a:stretch>
            <a:fillRect/>
          </a:stretch>
        </p:blipFill>
        <p:spPr>
          <a:xfrm>
            <a:off x="4997652" y="236735"/>
            <a:ext cx="1613952" cy="706104"/>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0947" y="-64924"/>
            <a:ext cx="10515600" cy="697230"/>
          </a:xfrm>
        </p:spPr>
        <p:txBody>
          <a:bodyPr>
            <a:normAutofit/>
          </a:bodyPr>
          <a:lstStyle/>
          <a:p>
            <a:r>
              <a:rPr lang="en-IN" dirty="0">
                <a:latin typeface="Times New Roman" panose="02020603050405020304" pitchFamily="18" charset="0"/>
                <a:cs typeface="Times New Roman" panose="02020603050405020304" pitchFamily="18" charset="0"/>
              </a:rPr>
              <a:t>Parts of Speech Tagging</a:t>
            </a:r>
          </a:p>
        </p:txBody>
      </p:sp>
      <p:sp>
        <p:nvSpPr>
          <p:cNvPr id="4" name="Date Placeholder 3">
            <a:extLst>
              <a:ext uri="{FF2B5EF4-FFF2-40B4-BE49-F238E27FC236}">
                <a16:creationId xmlns:a16="http://schemas.microsoft.com/office/drawing/2014/main" id="{7C02F629-25DD-5D5C-B98F-735485E3F8A4}"/>
              </a:ext>
            </a:extLst>
          </p:cNvPr>
          <p:cNvSpPr>
            <a:spLocks noGrp="1"/>
          </p:cNvSpPr>
          <p:nvPr>
            <p:ph type="dt" sz="half" idx="10"/>
          </p:nvPr>
        </p:nvSpPr>
        <p:spPr/>
        <p:txBody>
          <a:bodyPr/>
          <a:lstStyle/>
          <a:p>
            <a:fld id="{8D7890E3-A9BC-4FA7-B10C-D944C72B88FF}" type="datetime1">
              <a:rPr lang="en-IN" smtClean="0"/>
              <a:t>03-06-2024</a:t>
            </a:fld>
            <a:endParaRPr lang="en-IN"/>
          </a:p>
        </p:txBody>
      </p:sp>
      <p:sp>
        <p:nvSpPr>
          <p:cNvPr id="5" name="Footer Placeholder 4">
            <a:extLst>
              <a:ext uri="{FF2B5EF4-FFF2-40B4-BE49-F238E27FC236}">
                <a16:creationId xmlns:a16="http://schemas.microsoft.com/office/drawing/2014/main" id="{5ECB7518-9000-DD07-14D8-88B8C8CA3662}"/>
              </a:ext>
            </a:extLst>
          </p:cNvPr>
          <p:cNvSpPr>
            <a:spLocks noGrp="1"/>
          </p:cNvSpPr>
          <p:nvPr>
            <p:ph type="ftr" sz="quarter" idx="11"/>
          </p:nvPr>
        </p:nvSpPr>
        <p:spPr/>
        <p:txBody>
          <a:bodyPr/>
          <a:lstStyle/>
          <a:p>
            <a:r>
              <a:rPr lang="en-IN"/>
              <a:t>NATURAL LANGUAGE PROCESSING</a:t>
            </a:r>
          </a:p>
        </p:txBody>
      </p:sp>
      <p:sp>
        <p:nvSpPr>
          <p:cNvPr id="6" name="Rectangle 5">
            <a:extLst>
              <a:ext uri="{FF2B5EF4-FFF2-40B4-BE49-F238E27FC236}">
                <a16:creationId xmlns:a16="http://schemas.microsoft.com/office/drawing/2014/main" id="{2EE922AF-32A8-BE31-35B9-A8497D053472}"/>
              </a:ext>
            </a:extLst>
          </p:cNvPr>
          <p:cNvSpPr/>
          <p:nvPr/>
        </p:nvSpPr>
        <p:spPr>
          <a:xfrm>
            <a:off x="0" y="991235"/>
            <a:ext cx="12104637" cy="45719"/>
          </a:xfrm>
          <a:prstGeom prst="rect">
            <a:avLst/>
          </a:prstGeom>
          <a:solidFill>
            <a:srgbClr val="EED126"/>
          </a:solidFill>
          <a:ln>
            <a:solidFill>
              <a:srgbClr val="EED1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7" name="Rectangle 6">
            <a:extLst>
              <a:ext uri="{FF2B5EF4-FFF2-40B4-BE49-F238E27FC236}">
                <a16:creationId xmlns:a16="http://schemas.microsoft.com/office/drawing/2014/main" id="{F1E3B3D4-E46D-985A-6337-D8BACACB6709}"/>
              </a:ext>
            </a:extLst>
          </p:cNvPr>
          <p:cNvSpPr/>
          <p:nvPr/>
        </p:nvSpPr>
        <p:spPr>
          <a:xfrm>
            <a:off x="0" y="1186182"/>
            <a:ext cx="12104637" cy="102956"/>
          </a:xfrm>
          <a:prstGeom prst="rect">
            <a:avLst/>
          </a:prstGeom>
          <a:ln>
            <a:noFill/>
          </a:ln>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a:p>
        </p:txBody>
      </p:sp>
      <p:pic>
        <p:nvPicPr>
          <p:cNvPr id="8" name="Picture 7">
            <a:extLst>
              <a:ext uri="{FF2B5EF4-FFF2-40B4-BE49-F238E27FC236}">
                <a16:creationId xmlns:a16="http://schemas.microsoft.com/office/drawing/2014/main" id="{C4C56F17-9A0C-E5DD-6B23-4427FEC508D2}"/>
              </a:ext>
            </a:extLst>
          </p:cNvPr>
          <p:cNvPicPr>
            <a:picLocks noChangeAspect="1"/>
          </p:cNvPicPr>
          <p:nvPr/>
        </p:nvPicPr>
        <p:blipFill>
          <a:blip r:embed="rId2" cstate="print"/>
          <a:stretch>
            <a:fillRect/>
          </a:stretch>
        </p:blipFill>
        <p:spPr>
          <a:xfrm>
            <a:off x="4953971" y="666131"/>
            <a:ext cx="1613952" cy="706104"/>
          </a:xfrm>
          <a:prstGeom prst="rect">
            <a:avLst/>
          </a:prstGeom>
        </p:spPr>
      </p:pic>
      <p:pic>
        <p:nvPicPr>
          <p:cNvPr id="12" name="Content Placeholder 11">
            <a:extLst>
              <a:ext uri="{FF2B5EF4-FFF2-40B4-BE49-F238E27FC236}">
                <a16:creationId xmlns:a16="http://schemas.microsoft.com/office/drawing/2014/main" id="{EAC31874-C972-17EC-DD13-9963A398E44F}"/>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1539" y="1957662"/>
            <a:ext cx="4950573" cy="3247257"/>
          </a:xfrm>
        </p:spPr>
      </p:pic>
      <p:sp>
        <p:nvSpPr>
          <p:cNvPr id="14" name="TextBox 13">
            <a:extLst>
              <a:ext uri="{FF2B5EF4-FFF2-40B4-BE49-F238E27FC236}">
                <a16:creationId xmlns:a16="http://schemas.microsoft.com/office/drawing/2014/main" id="{D3C8F886-428A-39FD-9D68-B5887ECE054C}"/>
              </a:ext>
            </a:extLst>
          </p:cNvPr>
          <p:cNvSpPr txBox="1"/>
          <p:nvPr/>
        </p:nvSpPr>
        <p:spPr>
          <a:xfrm>
            <a:off x="4953971" y="1816234"/>
            <a:ext cx="7150666" cy="3539430"/>
          </a:xfrm>
          <a:prstGeom prst="rect">
            <a:avLst/>
          </a:prstGeom>
          <a:noFill/>
        </p:spPr>
        <p:txBody>
          <a:bodyPr wrap="square">
            <a:spAutoFit/>
          </a:bodyPr>
          <a:lstStyle/>
          <a:p>
            <a:pPr marL="457200" indent="-457200">
              <a:buFont typeface="Arial" panose="020B0604020202020204" pitchFamily="34" charset="0"/>
              <a:buChar char="•"/>
            </a:pPr>
            <a:r>
              <a:rPr lang="en-IN" sz="2800" dirty="0">
                <a:latin typeface="Times New Roman" panose="02020603050405020304" pitchFamily="18" charset="0"/>
                <a:cs typeface="Times New Roman" panose="02020603050405020304" pitchFamily="18" charset="0"/>
              </a:rPr>
              <a:t>Introduce the task of part-of-speech tagging, taking a sequence of words and assigning each word a part of speech like NOUN or VERB</a:t>
            </a:r>
          </a:p>
          <a:p>
            <a:pPr marL="457200" indent="-457200">
              <a:buFont typeface="Arial" panose="020B0604020202020204" pitchFamily="34" charset="0"/>
              <a:buChar char="•"/>
            </a:pPr>
            <a:r>
              <a:rPr lang="en-IN" sz="2800" dirty="0">
                <a:latin typeface="Times New Roman" panose="02020603050405020304" pitchFamily="18" charset="0"/>
                <a:cs typeface="Times New Roman" panose="02020603050405020304" pitchFamily="18" charset="0"/>
              </a:rPr>
              <a:t>Task of named entity recognition (NER), assigning words or phrases tags like PERSON, LOCATION, or ORGANIZATION.</a:t>
            </a:r>
          </a:p>
        </p:txBody>
      </p:sp>
    </p:spTree>
    <p:extLst>
      <p:ext uri="{BB962C8B-B14F-4D97-AF65-F5344CB8AC3E}">
        <p14:creationId xmlns:p14="http://schemas.microsoft.com/office/powerpoint/2010/main" val="6026350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0947" y="-29979"/>
            <a:ext cx="10515600" cy="697230"/>
          </a:xfrm>
        </p:spPr>
        <p:txBody>
          <a:bodyPr>
            <a:normAutofit/>
          </a:bodyPr>
          <a:lstStyle/>
          <a:p>
            <a:r>
              <a:rPr lang="en-US" dirty="0">
                <a:latin typeface="Times New Roman" panose="02020603050405020304" pitchFamily="18" charset="0"/>
                <a:cs typeface="Times New Roman" panose="02020603050405020304" pitchFamily="18" charset="0"/>
              </a:rPr>
              <a:t>Introductions- Part-of-Speech Tagging</a:t>
            </a:r>
            <a:endParaRPr lang="en-US" dirty="0"/>
          </a:p>
        </p:txBody>
      </p:sp>
      <p:sp>
        <p:nvSpPr>
          <p:cNvPr id="3" name="Content Placeholder 2"/>
          <p:cNvSpPr>
            <a:spLocks noGrp="1"/>
          </p:cNvSpPr>
          <p:nvPr>
            <p:ph idx="1"/>
          </p:nvPr>
        </p:nvSpPr>
        <p:spPr>
          <a:xfrm>
            <a:off x="0" y="1551305"/>
            <a:ext cx="6808494" cy="4625975"/>
          </a:xfrm>
        </p:spPr>
        <p:txBody>
          <a:bodyPr>
            <a:noAutofit/>
          </a:bodyPr>
          <a:lstStyle/>
          <a:p>
            <a:pPr algn="just"/>
            <a:r>
              <a:rPr lang="en-US" sz="3200" dirty="0">
                <a:latin typeface="Times New Roman" panose="02020603050405020304" charset="0"/>
                <a:cs typeface="Times New Roman" panose="02020603050405020304" charset="0"/>
              </a:rPr>
              <a:t>Part-of-speech tagging is the process of assigning a part-of-speech to each word in text. </a:t>
            </a:r>
          </a:p>
          <a:p>
            <a:pPr algn="just"/>
            <a:r>
              <a:rPr lang="en-US" sz="3200" dirty="0">
                <a:latin typeface="Times New Roman" panose="02020603050405020304" charset="0"/>
                <a:cs typeface="Times New Roman" panose="02020603050405020304" charset="0"/>
              </a:rPr>
              <a:t>The input is a sequence x1, x2, ..., </a:t>
            </a:r>
            <a:r>
              <a:rPr lang="en-US" sz="3200" dirty="0" err="1">
                <a:latin typeface="Times New Roman" panose="02020603050405020304" charset="0"/>
                <a:cs typeface="Times New Roman" panose="02020603050405020304" charset="0"/>
              </a:rPr>
              <a:t>xn</a:t>
            </a:r>
            <a:r>
              <a:rPr lang="en-US" sz="3200" dirty="0">
                <a:latin typeface="Times New Roman" panose="02020603050405020304" charset="0"/>
                <a:cs typeface="Times New Roman" panose="02020603050405020304" charset="0"/>
              </a:rPr>
              <a:t> of (tokenized) words and a </a:t>
            </a:r>
            <a:r>
              <a:rPr lang="en-US" sz="3200" dirty="0" err="1">
                <a:latin typeface="Times New Roman" panose="02020603050405020304" charset="0"/>
                <a:cs typeface="Times New Roman" panose="02020603050405020304" charset="0"/>
              </a:rPr>
              <a:t>tagset</a:t>
            </a:r>
            <a:r>
              <a:rPr lang="en-US" sz="3200" dirty="0">
                <a:latin typeface="Times New Roman" panose="02020603050405020304" charset="0"/>
                <a:cs typeface="Times New Roman" panose="02020603050405020304" charset="0"/>
              </a:rPr>
              <a:t>, and</a:t>
            </a:r>
          </a:p>
          <a:p>
            <a:pPr algn="just"/>
            <a:r>
              <a:rPr lang="en-US" sz="3200" dirty="0">
                <a:latin typeface="Times New Roman" panose="02020603050405020304" charset="0"/>
                <a:cs typeface="Times New Roman" panose="02020603050405020304" charset="0"/>
              </a:rPr>
              <a:t>the output is a sequence y1, y2, ..., </a:t>
            </a:r>
            <a:r>
              <a:rPr lang="en-US" sz="3200" dirty="0" err="1">
                <a:latin typeface="Times New Roman" panose="02020603050405020304" charset="0"/>
                <a:cs typeface="Times New Roman" panose="02020603050405020304" charset="0"/>
              </a:rPr>
              <a:t>yn</a:t>
            </a:r>
            <a:r>
              <a:rPr lang="en-US" sz="3200" dirty="0">
                <a:latin typeface="Times New Roman" panose="02020603050405020304" charset="0"/>
                <a:cs typeface="Times New Roman" panose="02020603050405020304" charset="0"/>
              </a:rPr>
              <a:t> of tags,</a:t>
            </a:r>
          </a:p>
          <a:p>
            <a:pPr algn="just"/>
            <a:r>
              <a:rPr lang="en-US" sz="3200" dirty="0">
                <a:latin typeface="Times New Roman" panose="02020603050405020304" charset="0"/>
                <a:cs typeface="Times New Roman" panose="02020603050405020304" charset="0"/>
              </a:rPr>
              <a:t> each output </a:t>
            </a:r>
            <a:r>
              <a:rPr lang="en-US" sz="3200" dirty="0" err="1">
                <a:latin typeface="Times New Roman" panose="02020603050405020304" charset="0"/>
                <a:cs typeface="Times New Roman" panose="02020603050405020304" charset="0"/>
              </a:rPr>
              <a:t>yi</a:t>
            </a:r>
            <a:r>
              <a:rPr lang="en-US" sz="3200" dirty="0">
                <a:latin typeface="Times New Roman" panose="02020603050405020304" charset="0"/>
                <a:cs typeface="Times New Roman" panose="02020603050405020304" charset="0"/>
              </a:rPr>
              <a:t> corresponding exactly to one input xi, </a:t>
            </a:r>
          </a:p>
          <a:p>
            <a:pPr marL="0" indent="0" algn="just">
              <a:buNone/>
            </a:pPr>
            <a:endParaRPr lang="en-US" sz="2400" dirty="0">
              <a:latin typeface="Times New Roman" panose="02020603050405020304" charset="0"/>
              <a:cs typeface="Times New Roman" panose="02020603050405020304" charset="0"/>
            </a:endParaRPr>
          </a:p>
        </p:txBody>
      </p:sp>
      <p:sp>
        <p:nvSpPr>
          <p:cNvPr id="4" name="Date Placeholder 3">
            <a:extLst>
              <a:ext uri="{FF2B5EF4-FFF2-40B4-BE49-F238E27FC236}">
                <a16:creationId xmlns:a16="http://schemas.microsoft.com/office/drawing/2014/main" id="{7C02F629-25DD-5D5C-B98F-735485E3F8A4}"/>
              </a:ext>
            </a:extLst>
          </p:cNvPr>
          <p:cNvSpPr>
            <a:spLocks noGrp="1"/>
          </p:cNvSpPr>
          <p:nvPr>
            <p:ph type="dt" sz="half" idx="10"/>
          </p:nvPr>
        </p:nvSpPr>
        <p:spPr/>
        <p:txBody>
          <a:bodyPr/>
          <a:lstStyle/>
          <a:p>
            <a:fld id="{8D7890E3-A9BC-4FA7-B10C-D944C72B88FF}" type="datetime1">
              <a:rPr lang="en-IN" smtClean="0"/>
              <a:t>03-06-2024</a:t>
            </a:fld>
            <a:endParaRPr lang="en-IN"/>
          </a:p>
        </p:txBody>
      </p:sp>
      <p:sp>
        <p:nvSpPr>
          <p:cNvPr id="5" name="Footer Placeholder 4">
            <a:extLst>
              <a:ext uri="{FF2B5EF4-FFF2-40B4-BE49-F238E27FC236}">
                <a16:creationId xmlns:a16="http://schemas.microsoft.com/office/drawing/2014/main" id="{5ECB7518-9000-DD07-14D8-88B8C8CA3662}"/>
              </a:ext>
            </a:extLst>
          </p:cNvPr>
          <p:cNvSpPr>
            <a:spLocks noGrp="1"/>
          </p:cNvSpPr>
          <p:nvPr>
            <p:ph type="ftr" sz="quarter" idx="11"/>
          </p:nvPr>
        </p:nvSpPr>
        <p:spPr/>
        <p:txBody>
          <a:bodyPr/>
          <a:lstStyle/>
          <a:p>
            <a:r>
              <a:rPr lang="en-IN"/>
              <a:t>NATURAL LANGUAGE PROCESSING</a:t>
            </a:r>
          </a:p>
        </p:txBody>
      </p:sp>
      <p:sp>
        <p:nvSpPr>
          <p:cNvPr id="6" name="Rectangle 5">
            <a:extLst>
              <a:ext uri="{FF2B5EF4-FFF2-40B4-BE49-F238E27FC236}">
                <a16:creationId xmlns:a16="http://schemas.microsoft.com/office/drawing/2014/main" id="{2EE922AF-32A8-BE31-35B9-A8497D053472}"/>
              </a:ext>
            </a:extLst>
          </p:cNvPr>
          <p:cNvSpPr/>
          <p:nvPr/>
        </p:nvSpPr>
        <p:spPr>
          <a:xfrm>
            <a:off x="87363" y="934588"/>
            <a:ext cx="12104637" cy="45719"/>
          </a:xfrm>
          <a:prstGeom prst="rect">
            <a:avLst/>
          </a:prstGeom>
          <a:solidFill>
            <a:srgbClr val="EED126"/>
          </a:solidFill>
          <a:ln>
            <a:solidFill>
              <a:srgbClr val="EED1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7" name="Rectangle 6">
            <a:extLst>
              <a:ext uri="{FF2B5EF4-FFF2-40B4-BE49-F238E27FC236}">
                <a16:creationId xmlns:a16="http://schemas.microsoft.com/office/drawing/2014/main" id="{F1E3B3D4-E46D-985A-6337-D8BACACB6709}"/>
              </a:ext>
            </a:extLst>
          </p:cNvPr>
          <p:cNvSpPr/>
          <p:nvPr/>
        </p:nvSpPr>
        <p:spPr>
          <a:xfrm>
            <a:off x="87363" y="1129535"/>
            <a:ext cx="12104637" cy="102956"/>
          </a:xfrm>
          <a:prstGeom prst="rect">
            <a:avLst/>
          </a:prstGeom>
          <a:ln>
            <a:noFill/>
          </a:ln>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a:p>
        </p:txBody>
      </p:sp>
      <p:pic>
        <p:nvPicPr>
          <p:cNvPr id="8" name="Picture 7">
            <a:extLst>
              <a:ext uri="{FF2B5EF4-FFF2-40B4-BE49-F238E27FC236}">
                <a16:creationId xmlns:a16="http://schemas.microsoft.com/office/drawing/2014/main" id="{C4C56F17-9A0C-E5DD-6B23-4427FEC508D2}"/>
              </a:ext>
            </a:extLst>
          </p:cNvPr>
          <p:cNvPicPr>
            <a:picLocks noChangeAspect="1"/>
          </p:cNvPicPr>
          <p:nvPr/>
        </p:nvPicPr>
        <p:blipFill>
          <a:blip r:embed="rId2" cstate="print"/>
          <a:stretch>
            <a:fillRect/>
          </a:stretch>
        </p:blipFill>
        <p:spPr>
          <a:xfrm>
            <a:off x="5040364" y="609484"/>
            <a:ext cx="1613952" cy="706104"/>
          </a:xfrm>
          <a:prstGeom prst="rect">
            <a:avLst/>
          </a:prstGeom>
        </p:spPr>
      </p:pic>
      <p:pic>
        <p:nvPicPr>
          <p:cNvPr id="10" name="Picture 9">
            <a:extLst>
              <a:ext uri="{FF2B5EF4-FFF2-40B4-BE49-F238E27FC236}">
                <a16:creationId xmlns:a16="http://schemas.microsoft.com/office/drawing/2014/main" id="{994539F5-8D17-95E4-232B-0D8EDF45E49A}"/>
              </a:ext>
            </a:extLst>
          </p:cNvPr>
          <p:cNvPicPr>
            <a:picLocks noChangeAspect="1"/>
          </p:cNvPicPr>
          <p:nvPr/>
        </p:nvPicPr>
        <p:blipFill>
          <a:blip r:embed="rId3"/>
          <a:stretch>
            <a:fillRect/>
          </a:stretch>
        </p:blipFill>
        <p:spPr>
          <a:xfrm>
            <a:off x="6884209" y="1755691"/>
            <a:ext cx="5417638" cy="2827957"/>
          </a:xfrm>
          <a:prstGeom prst="rect">
            <a:avLst/>
          </a:prstGeom>
        </p:spPr>
      </p:pic>
    </p:spTree>
    <p:extLst>
      <p:ext uri="{BB962C8B-B14F-4D97-AF65-F5344CB8AC3E}">
        <p14:creationId xmlns:p14="http://schemas.microsoft.com/office/powerpoint/2010/main" val="238209953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0947" y="-29979"/>
            <a:ext cx="10515600" cy="697230"/>
          </a:xfrm>
        </p:spPr>
        <p:txBody>
          <a:bodyPr>
            <a:normAutofit/>
          </a:bodyPr>
          <a:lstStyle/>
          <a:p>
            <a:r>
              <a:rPr lang="en-US" dirty="0">
                <a:latin typeface="Times New Roman" panose="02020603050405020304" charset="0"/>
                <a:cs typeface="Times New Roman" panose="02020603050405020304" charset="0"/>
                <a:sym typeface="+mn-ea"/>
              </a:rPr>
              <a:t>Introduction</a:t>
            </a:r>
            <a:endParaRPr lang="en-US" dirty="0"/>
          </a:p>
        </p:txBody>
      </p:sp>
      <p:sp>
        <p:nvSpPr>
          <p:cNvPr id="3" name="Content Placeholder 2"/>
          <p:cNvSpPr>
            <a:spLocks noGrp="1"/>
          </p:cNvSpPr>
          <p:nvPr>
            <p:ph idx="1"/>
          </p:nvPr>
        </p:nvSpPr>
        <p:spPr>
          <a:xfrm>
            <a:off x="680947" y="1199376"/>
            <a:ext cx="10515600" cy="4625975"/>
          </a:xfrm>
        </p:spPr>
        <p:txBody>
          <a:bodyPr>
            <a:noAutofit/>
          </a:bodyPr>
          <a:lstStyle/>
          <a:p>
            <a:pPr algn="just">
              <a:lnSpc>
                <a:spcPct val="150000"/>
              </a:lnSpc>
            </a:pPr>
            <a:r>
              <a:rPr lang="en-US" sz="2400" dirty="0">
                <a:latin typeface="Times New Roman" panose="02020603050405020304" charset="0"/>
                <a:cs typeface="Times New Roman" panose="02020603050405020304" charset="0"/>
              </a:rPr>
              <a:t>Tagging is a </a:t>
            </a:r>
            <a:r>
              <a:rPr lang="en-US" sz="2400" b="1" dirty="0">
                <a:latin typeface="Times New Roman" panose="02020603050405020304" charset="0"/>
                <a:cs typeface="Times New Roman" panose="02020603050405020304" charset="0"/>
              </a:rPr>
              <a:t>disambiguation</a:t>
            </a:r>
            <a:r>
              <a:rPr lang="en-US" sz="2400" dirty="0">
                <a:latin typeface="Times New Roman" panose="02020603050405020304" charset="0"/>
                <a:cs typeface="Times New Roman" panose="02020603050405020304" charset="0"/>
              </a:rPr>
              <a:t> task; words are </a:t>
            </a:r>
            <a:r>
              <a:rPr lang="en-US" sz="2400" b="1" dirty="0">
                <a:latin typeface="Times New Roman" panose="02020603050405020304" charset="0"/>
                <a:cs typeface="Times New Roman" panose="02020603050405020304" charset="0"/>
              </a:rPr>
              <a:t>ambiguous</a:t>
            </a:r>
            <a:r>
              <a:rPr lang="en-US" sz="2400" dirty="0">
                <a:latin typeface="Times New Roman" panose="02020603050405020304" charset="0"/>
                <a:cs typeface="Times New Roman" panose="02020603050405020304" charset="0"/>
              </a:rPr>
              <a:t> —have more than one possible part-of-speech—and the goal is to find the correct tag for the situation.</a:t>
            </a:r>
          </a:p>
          <a:p>
            <a:pPr algn="just">
              <a:lnSpc>
                <a:spcPct val="150000"/>
              </a:lnSpc>
            </a:pPr>
            <a:r>
              <a:rPr lang="en-US" sz="2400" dirty="0">
                <a:latin typeface="Times New Roman" panose="02020603050405020304" charset="0"/>
                <a:cs typeface="Times New Roman" panose="02020603050405020304" charset="0"/>
              </a:rPr>
              <a:t>For example, book can be a verb (book that flight) or </a:t>
            </a:r>
          </a:p>
          <a:p>
            <a:pPr algn="just">
              <a:lnSpc>
                <a:spcPct val="150000"/>
              </a:lnSpc>
            </a:pPr>
            <a:r>
              <a:rPr lang="en-US" sz="2400" dirty="0">
                <a:latin typeface="Times New Roman" panose="02020603050405020304" charset="0"/>
                <a:cs typeface="Times New Roman" panose="02020603050405020304" charset="0"/>
              </a:rPr>
              <a:t>a noun (hand me that book).</a:t>
            </a:r>
          </a:p>
          <a:p>
            <a:pPr algn="just">
              <a:lnSpc>
                <a:spcPct val="150000"/>
              </a:lnSpc>
            </a:pPr>
            <a:r>
              <a:rPr lang="en-US" sz="2400" dirty="0">
                <a:latin typeface="Times New Roman" panose="02020603050405020304" charset="0"/>
                <a:cs typeface="Times New Roman" panose="02020603050405020304" charset="0"/>
              </a:rPr>
              <a:t>That can be a determiner (Does that flight serve dinner) or </a:t>
            </a:r>
          </a:p>
          <a:p>
            <a:pPr algn="just">
              <a:lnSpc>
                <a:spcPct val="150000"/>
              </a:lnSpc>
            </a:pPr>
            <a:r>
              <a:rPr lang="en-US" sz="2400" dirty="0">
                <a:latin typeface="Times New Roman" panose="02020603050405020304" charset="0"/>
                <a:cs typeface="Times New Roman" panose="02020603050405020304" charset="0"/>
              </a:rPr>
              <a:t>a complementizer (thought that your flight was earlier). </a:t>
            </a:r>
          </a:p>
          <a:p>
            <a:pPr algn="just">
              <a:lnSpc>
                <a:spcPct val="150000"/>
              </a:lnSpc>
            </a:pPr>
            <a:r>
              <a:rPr lang="en-US" sz="2400" dirty="0">
                <a:latin typeface="Times New Roman" panose="02020603050405020304" charset="0"/>
                <a:cs typeface="Times New Roman" panose="02020603050405020304" charset="0"/>
              </a:rPr>
              <a:t>The goal of POS-tagging is to resolve these ambiguity , choosing the proper tag for the context.</a:t>
            </a:r>
          </a:p>
          <a:p>
            <a:pPr algn="just">
              <a:lnSpc>
                <a:spcPct val="150000"/>
              </a:lnSpc>
            </a:pPr>
            <a:endParaRPr lang="en-US" sz="2000" dirty="0">
              <a:latin typeface="Times New Roman" panose="02020603050405020304" charset="0"/>
              <a:cs typeface="Times New Roman" panose="02020603050405020304" charset="0"/>
            </a:endParaRPr>
          </a:p>
          <a:p>
            <a:pPr marL="0" indent="0" algn="just">
              <a:buNone/>
            </a:pPr>
            <a:endParaRPr lang="en-US" sz="2000" dirty="0">
              <a:latin typeface="Times New Roman" panose="02020603050405020304" charset="0"/>
              <a:cs typeface="Times New Roman" panose="02020603050405020304" charset="0"/>
            </a:endParaRPr>
          </a:p>
        </p:txBody>
      </p:sp>
      <p:sp>
        <p:nvSpPr>
          <p:cNvPr id="4" name="Date Placeholder 3">
            <a:extLst>
              <a:ext uri="{FF2B5EF4-FFF2-40B4-BE49-F238E27FC236}">
                <a16:creationId xmlns:a16="http://schemas.microsoft.com/office/drawing/2014/main" id="{7C02F629-25DD-5D5C-B98F-735485E3F8A4}"/>
              </a:ext>
            </a:extLst>
          </p:cNvPr>
          <p:cNvSpPr>
            <a:spLocks noGrp="1"/>
          </p:cNvSpPr>
          <p:nvPr>
            <p:ph type="dt" sz="half" idx="10"/>
          </p:nvPr>
        </p:nvSpPr>
        <p:spPr/>
        <p:txBody>
          <a:bodyPr/>
          <a:lstStyle/>
          <a:p>
            <a:fld id="{8D7890E3-A9BC-4FA7-B10C-D944C72B88FF}" type="datetime1">
              <a:rPr lang="en-IN" smtClean="0"/>
              <a:t>03-06-2024</a:t>
            </a:fld>
            <a:endParaRPr lang="en-IN"/>
          </a:p>
        </p:txBody>
      </p:sp>
      <p:sp>
        <p:nvSpPr>
          <p:cNvPr id="5" name="Footer Placeholder 4">
            <a:extLst>
              <a:ext uri="{FF2B5EF4-FFF2-40B4-BE49-F238E27FC236}">
                <a16:creationId xmlns:a16="http://schemas.microsoft.com/office/drawing/2014/main" id="{5ECB7518-9000-DD07-14D8-88B8C8CA3662}"/>
              </a:ext>
            </a:extLst>
          </p:cNvPr>
          <p:cNvSpPr>
            <a:spLocks noGrp="1"/>
          </p:cNvSpPr>
          <p:nvPr>
            <p:ph type="ftr" sz="quarter" idx="11"/>
          </p:nvPr>
        </p:nvSpPr>
        <p:spPr/>
        <p:txBody>
          <a:bodyPr/>
          <a:lstStyle/>
          <a:p>
            <a:r>
              <a:rPr lang="en-IN"/>
              <a:t>NATURAL LANGUAGE PROCESSING</a:t>
            </a:r>
          </a:p>
        </p:txBody>
      </p:sp>
      <p:sp>
        <p:nvSpPr>
          <p:cNvPr id="6" name="Rectangle 5">
            <a:extLst>
              <a:ext uri="{FF2B5EF4-FFF2-40B4-BE49-F238E27FC236}">
                <a16:creationId xmlns:a16="http://schemas.microsoft.com/office/drawing/2014/main" id="{2EE922AF-32A8-BE31-35B9-A8497D053472}"/>
              </a:ext>
            </a:extLst>
          </p:cNvPr>
          <p:cNvSpPr/>
          <p:nvPr/>
        </p:nvSpPr>
        <p:spPr>
          <a:xfrm>
            <a:off x="44651" y="561839"/>
            <a:ext cx="12104637" cy="45719"/>
          </a:xfrm>
          <a:prstGeom prst="rect">
            <a:avLst/>
          </a:prstGeom>
          <a:solidFill>
            <a:srgbClr val="EED126"/>
          </a:solidFill>
          <a:ln>
            <a:solidFill>
              <a:srgbClr val="EED1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7" name="Rectangle 6">
            <a:extLst>
              <a:ext uri="{FF2B5EF4-FFF2-40B4-BE49-F238E27FC236}">
                <a16:creationId xmlns:a16="http://schemas.microsoft.com/office/drawing/2014/main" id="{F1E3B3D4-E46D-985A-6337-D8BACACB6709}"/>
              </a:ext>
            </a:extLst>
          </p:cNvPr>
          <p:cNvSpPr/>
          <p:nvPr/>
        </p:nvSpPr>
        <p:spPr>
          <a:xfrm>
            <a:off x="44651" y="756786"/>
            <a:ext cx="12104637" cy="102956"/>
          </a:xfrm>
          <a:prstGeom prst="rect">
            <a:avLst/>
          </a:prstGeom>
          <a:ln>
            <a:noFill/>
          </a:ln>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a:p>
        </p:txBody>
      </p:sp>
      <p:pic>
        <p:nvPicPr>
          <p:cNvPr id="8" name="Picture 7">
            <a:extLst>
              <a:ext uri="{FF2B5EF4-FFF2-40B4-BE49-F238E27FC236}">
                <a16:creationId xmlns:a16="http://schemas.microsoft.com/office/drawing/2014/main" id="{C4C56F17-9A0C-E5DD-6B23-4427FEC508D2}"/>
              </a:ext>
            </a:extLst>
          </p:cNvPr>
          <p:cNvPicPr>
            <a:picLocks noChangeAspect="1"/>
          </p:cNvPicPr>
          <p:nvPr/>
        </p:nvPicPr>
        <p:blipFill>
          <a:blip r:embed="rId2" cstate="print"/>
          <a:stretch>
            <a:fillRect/>
          </a:stretch>
        </p:blipFill>
        <p:spPr>
          <a:xfrm>
            <a:off x="4997652" y="236735"/>
            <a:ext cx="1613952" cy="706104"/>
          </a:xfrm>
          <a:prstGeom prst="rect">
            <a:avLst/>
          </a:prstGeom>
        </p:spPr>
      </p:pic>
    </p:spTree>
    <p:extLst>
      <p:ext uri="{BB962C8B-B14F-4D97-AF65-F5344CB8AC3E}">
        <p14:creationId xmlns:p14="http://schemas.microsoft.com/office/powerpoint/2010/main" val="13763022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7ED1A0-CCD0-843C-D8C4-E07CBE2D61D0}"/>
              </a:ext>
            </a:extLst>
          </p:cNvPr>
          <p:cNvSpPr>
            <a:spLocks noGrp="1"/>
          </p:cNvSpPr>
          <p:nvPr>
            <p:ph type="title"/>
          </p:nvPr>
        </p:nvSpPr>
        <p:spPr>
          <a:xfrm>
            <a:off x="838200" y="258482"/>
            <a:ext cx="10515600" cy="692710"/>
          </a:xfrm>
        </p:spPr>
        <p:txBody>
          <a:bodyPr>
            <a:normAutofit fontScale="90000"/>
          </a:bodyPr>
          <a:lstStyle/>
          <a:p>
            <a:pPr algn="ctr"/>
            <a:r>
              <a:rPr lang="en-IN" b="1" i="1" dirty="0"/>
              <a:t> </a:t>
            </a:r>
            <a:r>
              <a:rPr lang="en-IN" b="1" i="1" dirty="0">
                <a:latin typeface="Times New Roman" panose="02020603050405020304" pitchFamily="18" charset="0"/>
                <a:cs typeface="Times New Roman" panose="02020603050405020304" pitchFamily="18" charset="0"/>
              </a:rPr>
              <a:t>UNIT 1 -Topics</a:t>
            </a:r>
            <a:br>
              <a:rPr lang="en-IN" b="1" i="1" dirty="0">
                <a:latin typeface="Times New Roman" panose="02020603050405020304" pitchFamily="18" charset="0"/>
                <a:cs typeface="Times New Roman" panose="02020603050405020304" pitchFamily="18" charset="0"/>
              </a:rPr>
            </a:br>
            <a:endParaRPr lang="en-IN" b="1" i="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4B0E974A-999D-7048-EAFB-D235A3464800}"/>
              </a:ext>
            </a:extLst>
          </p:cNvPr>
          <p:cNvSpPr>
            <a:spLocks noGrp="1"/>
          </p:cNvSpPr>
          <p:nvPr>
            <p:ph idx="1"/>
          </p:nvPr>
        </p:nvSpPr>
        <p:spPr>
          <a:xfrm>
            <a:off x="838200" y="1039346"/>
            <a:ext cx="10515600" cy="5770283"/>
          </a:xfrm>
        </p:spPr>
        <p:txBody>
          <a:bodyPr>
            <a:normAutofit lnSpcReduction="10000"/>
          </a:bodyPr>
          <a:lstStyle/>
          <a:p>
            <a:r>
              <a:rPr lang="en-US" dirty="0">
                <a:latin typeface="Times New Roman" panose="02020603050405020304" pitchFamily="18" charset="0"/>
                <a:cs typeface="Times New Roman" panose="02020603050405020304" pitchFamily="18" charset="0"/>
              </a:rPr>
              <a:t>Introduction to Natural Language Processing</a:t>
            </a:r>
          </a:p>
          <a:p>
            <a:r>
              <a:rPr lang="en-IN" dirty="0">
                <a:latin typeface="Times New Roman" panose="02020603050405020304" pitchFamily="18" charset="0"/>
                <a:cs typeface="Times New Roman" panose="02020603050405020304" pitchFamily="18" charset="0"/>
              </a:rPr>
              <a:t>Steps – Morphology – Syntax – Semantics</a:t>
            </a:r>
            <a:endParaRPr lang="en-US"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Morphological Analysis (Morphological Parsing)</a:t>
            </a:r>
            <a:endParaRPr lang="en-US"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Stemming – Lemmatization </a:t>
            </a:r>
          </a:p>
          <a:p>
            <a:r>
              <a:rPr lang="en-IN" dirty="0">
                <a:latin typeface="Times New Roman" panose="02020603050405020304" pitchFamily="18" charset="0"/>
                <a:cs typeface="Times New Roman" panose="02020603050405020304" pitchFamily="18" charset="0"/>
              </a:rPr>
              <a:t>Parts of Speech Tagging</a:t>
            </a:r>
          </a:p>
          <a:p>
            <a:r>
              <a:rPr lang="en-US" dirty="0">
                <a:latin typeface="Times New Roman" panose="02020603050405020304" pitchFamily="18" charset="0"/>
                <a:cs typeface="Times New Roman" panose="02020603050405020304" pitchFamily="18" charset="0"/>
              </a:rPr>
              <a:t>Approaches on NLP Tasks (Rule-based, Statistical, Machine Learning</a:t>
            </a:r>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N-grams</a:t>
            </a:r>
          </a:p>
          <a:p>
            <a:r>
              <a:rPr lang="en-IN" dirty="0">
                <a:latin typeface="Times New Roman" panose="02020603050405020304" pitchFamily="18" charset="0"/>
                <a:cs typeface="Times New Roman" panose="02020603050405020304" pitchFamily="18" charset="0"/>
              </a:rPr>
              <a:t>Multiword Expressions</a:t>
            </a:r>
          </a:p>
          <a:p>
            <a:r>
              <a:rPr lang="en-US" dirty="0">
                <a:latin typeface="Times New Roman" panose="02020603050405020304" pitchFamily="18" charset="0"/>
                <a:cs typeface="Times New Roman" panose="02020603050405020304" pitchFamily="18" charset="0"/>
              </a:rPr>
              <a:t>Collocations (Association Measures, Coefficients and Context Measure</a:t>
            </a:r>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Vector Representation of Words</a:t>
            </a:r>
          </a:p>
          <a:p>
            <a:r>
              <a:rPr lang="en-IN" dirty="0">
                <a:latin typeface="Times New Roman" panose="02020603050405020304" pitchFamily="18" charset="0"/>
                <a:cs typeface="Times New Roman" panose="02020603050405020304" pitchFamily="18" charset="0"/>
              </a:rPr>
              <a:t>Language Modelling</a:t>
            </a:r>
          </a:p>
        </p:txBody>
      </p:sp>
      <p:sp>
        <p:nvSpPr>
          <p:cNvPr id="4" name="Date Placeholder 3">
            <a:extLst>
              <a:ext uri="{FF2B5EF4-FFF2-40B4-BE49-F238E27FC236}">
                <a16:creationId xmlns:a16="http://schemas.microsoft.com/office/drawing/2014/main" id="{C89DBBB9-4DE7-E202-060E-18CF17B9E8AB}"/>
              </a:ext>
            </a:extLst>
          </p:cNvPr>
          <p:cNvSpPr>
            <a:spLocks noGrp="1"/>
          </p:cNvSpPr>
          <p:nvPr>
            <p:ph type="dt" sz="half" idx="10"/>
          </p:nvPr>
        </p:nvSpPr>
        <p:spPr/>
        <p:txBody>
          <a:bodyPr/>
          <a:lstStyle/>
          <a:p>
            <a:fld id="{46B9E5D7-7553-4376-A3F5-BF3D7E96E599}" type="datetime1">
              <a:rPr lang="en-IN" smtClean="0"/>
              <a:t>03-06-2024</a:t>
            </a:fld>
            <a:endParaRPr lang="en-IN" dirty="0"/>
          </a:p>
        </p:txBody>
      </p:sp>
      <p:sp>
        <p:nvSpPr>
          <p:cNvPr id="5" name="Footer Placeholder 4">
            <a:extLst>
              <a:ext uri="{FF2B5EF4-FFF2-40B4-BE49-F238E27FC236}">
                <a16:creationId xmlns:a16="http://schemas.microsoft.com/office/drawing/2014/main" id="{0208CFED-7885-D81E-E135-74FC232ABFFC}"/>
              </a:ext>
            </a:extLst>
          </p:cNvPr>
          <p:cNvSpPr>
            <a:spLocks noGrp="1"/>
          </p:cNvSpPr>
          <p:nvPr>
            <p:ph type="ftr" sz="quarter" idx="11"/>
          </p:nvPr>
        </p:nvSpPr>
        <p:spPr/>
        <p:txBody>
          <a:bodyPr/>
          <a:lstStyle/>
          <a:p>
            <a:r>
              <a:rPr lang="en-IN"/>
              <a:t>NATURAL LANGUAGE PROCESSING</a:t>
            </a:r>
          </a:p>
        </p:txBody>
      </p:sp>
      <p:sp>
        <p:nvSpPr>
          <p:cNvPr id="6" name="Rectangle 5">
            <a:extLst>
              <a:ext uri="{FF2B5EF4-FFF2-40B4-BE49-F238E27FC236}">
                <a16:creationId xmlns:a16="http://schemas.microsoft.com/office/drawing/2014/main" id="{8EC11F9E-4734-B15C-5184-8E587962F61D}"/>
              </a:ext>
            </a:extLst>
          </p:cNvPr>
          <p:cNvSpPr/>
          <p:nvPr/>
        </p:nvSpPr>
        <p:spPr>
          <a:xfrm>
            <a:off x="44651" y="561839"/>
            <a:ext cx="12104637" cy="45719"/>
          </a:xfrm>
          <a:prstGeom prst="rect">
            <a:avLst/>
          </a:prstGeom>
          <a:solidFill>
            <a:srgbClr val="EED126"/>
          </a:solidFill>
          <a:ln>
            <a:solidFill>
              <a:srgbClr val="EED1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7" name="Rectangle 6">
            <a:extLst>
              <a:ext uri="{FF2B5EF4-FFF2-40B4-BE49-F238E27FC236}">
                <a16:creationId xmlns:a16="http://schemas.microsoft.com/office/drawing/2014/main" id="{00715DD9-FAB4-7B9D-9BA6-339AC23F104A}"/>
              </a:ext>
            </a:extLst>
          </p:cNvPr>
          <p:cNvSpPr/>
          <p:nvPr/>
        </p:nvSpPr>
        <p:spPr>
          <a:xfrm>
            <a:off x="44651" y="756786"/>
            <a:ext cx="12104637" cy="102956"/>
          </a:xfrm>
          <a:prstGeom prst="rect">
            <a:avLst/>
          </a:prstGeom>
          <a:ln>
            <a:noFill/>
          </a:ln>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a:p>
        </p:txBody>
      </p:sp>
      <p:pic>
        <p:nvPicPr>
          <p:cNvPr id="8" name="Picture 7">
            <a:extLst>
              <a:ext uri="{FF2B5EF4-FFF2-40B4-BE49-F238E27FC236}">
                <a16:creationId xmlns:a16="http://schemas.microsoft.com/office/drawing/2014/main" id="{2FAD32E7-D865-A5A2-D975-68D610B8FDD0}"/>
              </a:ext>
            </a:extLst>
          </p:cNvPr>
          <p:cNvPicPr>
            <a:picLocks noChangeAspect="1"/>
          </p:cNvPicPr>
          <p:nvPr/>
        </p:nvPicPr>
        <p:blipFill>
          <a:blip r:embed="rId2" cstate="print"/>
          <a:stretch>
            <a:fillRect/>
          </a:stretch>
        </p:blipFill>
        <p:spPr>
          <a:xfrm>
            <a:off x="5050070" y="455212"/>
            <a:ext cx="1613952" cy="706104"/>
          </a:xfrm>
          <a:prstGeom prst="rect">
            <a:avLst/>
          </a:prstGeom>
        </p:spPr>
      </p:pic>
    </p:spTree>
    <p:extLst>
      <p:ext uri="{BB962C8B-B14F-4D97-AF65-F5344CB8AC3E}">
        <p14:creationId xmlns:p14="http://schemas.microsoft.com/office/powerpoint/2010/main" val="81755132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0947" y="-29979"/>
            <a:ext cx="10515600" cy="697230"/>
          </a:xfrm>
        </p:spPr>
        <p:txBody>
          <a:bodyPr>
            <a:normAutofit fontScale="90000"/>
          </a:bodyPr>
          <a:lstStyle/>
          <a:p>
            <a:br>
              <a:rPr lang="en-IN" b="1" dirty="0"/>
            </a:br>
            <a:r>
              <a:rPr lang="en-IN" b="1" dirty="0"/>
              <a:t>Introduction to POS Tagging</a:t>
            </a:r>
            <a:br>
              <a:rPr lang="en-IN" b="1" dirty="0"/>
            </a:br>
            <a:endParaRPr lang="en-US" dirty="0"/>
          </a:p>
        </p:txBody>
      </p:sp>
      <p:sp>
        <p:nvSpPr>
          <p:cNvPr id="3" name="Content Placeholder 2"/>
          <p:cNvSpPr>
            <a:spLocks noGrp="1"/>
          </p:cNvSpPr>
          <p:nvPr>
            <p:ph idx="1"/>
          </p:nvPr>
        </p:nvSpPr>
        <p:spPr>
          <a:xfrm>
            <a:off x="209671" y="1199376"/>
            <a:ext cx="11817310" cy="4625975"/>
          </a:xfrm>
        </p:spPr>
        <p:txBody>
          <a:bodyPr>
            <a:noAutofit/>
          </a:bodyPr>
          <a:lstStyle/>
          <a:p>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Part-of-speech (POS) tagging is a process in </a:t>
            </a:r>
            <a:r>
              <a:rPr lang="en-US" sz="2000" dirty="0">
                <a:latin typeface="Times New Roman" panose="02020603050405020304" pitchFamily="18" charset="0"/>
                <a:cs typeface="Times New Roman" panose="02020603050405020304" pitchFamily="18" charset="0"/>
                <a:hlinkClick r:id="rId2"/>
              </a:rPr>
              <a:t>natural language processing</a:t>
            </a:r>
            <a:r>
              <a:rPr lang="en-US" sz="2000" dirty="0">
                <a:latin typeface="Times New Roman" panose="02020603050405020304" pitchFamily="18" charset="0"/>
                <a:cs typeface="Times New Roman" panose="02020603050405020304" pitchFamily="18" charset="0"/>
              </a:rPr>
              <a:t> (NLP) where each word in a text is labeled with its corresponding part of speech. </a:t>
            </a:r>
          </a:p>
          <a:p>
            <a:r>
              <a:rPr lang="en-US" sz="2000" dirty="0">
                <a:latin typeface="Times New Roman" panose="02020603050405020304" pitchFamily="18" charset="0"/>
                <a:cs typeface="Times New Roman" panose="02020603050405020304" pitchFamily="18" charset="0"/>
              </a:rPr>
              <a:t>This can include nouns, verbs, adjectives, and other grammatical categories.</a:t>
            </a:r>
          </a:p>
          <a:p>
            <a:r>
              <a:rPr lang="en-US" sz="2000" dirty="0">
                <a:latin typeface="Times New Roman" panose="02020603050405020304" pitchFamily="18" charset="0"/>
                <a:cs typeface="Times New Roman" panose="02020603050405020304" pitchFamily="18" charset="0"/>
              </a:rPr>
              <a:t>POS tagging is useful for a variety of NLP tasks, such as information extraction, named entity recognition, and machine translation. </a:t>
            </a:r>
          </a:p>
          <a:p>
            <a:r>
              <a:rPr lang="en-US" sz="2000" dirty="0">
                <a:latin typeface="Times New Roman" panose="02020603050405020304" pitchFamily="18" charset="0"/>
                <a:cs typeface="Times New Roman" panose="02020603050405020304" pitchFamily="18" charset="0"/>
              </a:rPr>
              <a:t>It can also be used to identify the grammatical structure of a sentence and to disambiguate words that have multiple meanings.</a:t>
            </a:r>
          </a:p>
          <a:p>
            <a:r>
              <a:rPr lang="en-US" sz="2000" b="1" dirty="0">
                <a:latin typeface="Times New Roman" panose="02020603050405020304" pitchFamily="18" charset="0"/>
                <a:cs typeface="Times New Roman" panose="02020603050405020304" pitchFamily="18" charset="0"/>
              </a:rPr>
              <a:t>example,</a:t>
            </a:r>
          </a:p>
          <a:p>
            <a:r>
              <a:rPr lang="en-US" sz="2000" b="1" dirty="0">
                <a:latin typeface="Times New Roman" panose="02020603050405020304" pitchFamily="18" charset="0"/>
                <a:cs typeface="Times New Roman" panose="02020603050405020304" pitchFamily="18" charset="0"/>
              </a:rPr>
              <a:t>Text: </a:t>
            </a:r>
            <a:r>
              <a:rPr lang="en-US" sz="2000" dirty="0">
                <a:latin typeface="Times New Roman" panose="02020603050405020304" pitchFamily="18" charset="0"/>
                <a:cs typeface="Times New Roman" panose="02020603050405020304" pitchFamily="18" charset="0"/>
              </a:rPr>
              <a:t>“The cat sat on the mat.”</a:t>
            </a:r>
          </a:p>
          <a:p>
            <a:r>
              <a:rPr lang="en-US" sz="2000" b="1" dirty="0">
                <a:latin typeface="Times New Roman" panose="02020603050405020304" pitchFamily="18" charset="0"/>
                <a:cs typeface="Times New Roman" panose="02020603050405020304" pitchFamily="18" charset="0"/>
              </a:rPr>
              <a:t>POS tags:</a:t>
            </a:r>
          </a:p>
          <a:p>
            <a:pPr>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The: determiner , cat: noun , sat: verb , on: preposition , the: determiner ,mat: noun</a:t>
            </a:r>
          </a:p>
          <a:p>
            <a:endParaRPr lang="en-US" sz="2000" dirty="0">
              <a:latin typeface="Times New Roman" panose="02020603050405020304" pitchFamily="18" charset="0"/>
              <a:cs typeface="Times New Roman" panose="02020603050405020304" pitchFamily="18" charset="0"/>
            </a:endParaRPr>
          </a:p>
          <a:p>
            <a:pPr algn="just">
              <a:lnSpc>
                <a:spcPct val="150000"/>
              </a:lnSpc>
            </a:pPr>
            <a:endParaRPr lang="en-US" sz="2000" dirty="0">
              <a:latin typeface="Times New Roman" panose="02020603050405020304" charset="0"/>
              <a:cs typeface="Times New Roman" panose="02020603050405020304" charset="0"/>
            </a:endParaRPr>
          </a:p>
          <a:p>
            <a:pPr marL="0" indent="0" algn="just">
              <a:buNone/>
            </a:pPr>
            <a:endParaRPr lang="en-US" sz="2000" dirty="0">
              <a:latin typeface="Times New Roman" panose="02020603050405020304" charset="0"/>
              <a:cs typeface="Times New Roman" panose="02020603050405020304" charset="0"/>
            </a:endParaRPr>
          </a:p>
        </p:txBody>
      </p:sp>
      <p:sp>
        <p:nvSpPr>
          <p:cNvPr id="4" name="Date Placeholder 3">
            <a:extLst>
              <a:ext uri="{FF2B5EF4-FFF2-40B4-BE49-F238E27FC236}">
                <a16:creationId xmlns:a16="http://schemas.microsoft.com/office/drawing/2014/main" id="{7C02F629-25DD-5D5C-B98F-735485E3F8A4}"/>
              </a:ext>
            </a:extLst>
          </p:cNvPr>
          <p:cNvSpPr>
            <a:spLocks noGrp="1"/>
          </p:cNvSpPr>
          <p:nvPr>
            <p:ph type="dt" sz="half" idx="10"/>
          </p:nvPr>
        </p:nvSpPr>
        <p:spPr/>
        <p:txBody>
          <a:bodyPr/>
          <a:lstStyle/>
          <a:p>
            <a:fld id="{8D7890E3-A9BC-4FA7-B10C-D944C72B88FF}" type="datetime1">
              <a:rPr lang="en-IN" smtClean="0"/>
              <a:t>03-06-2024</a:t>
            </a:fld>
            <a:endParaRPr lang="en-IN"/>
          </a:p>
        </p:txBody>
      </p:sp>
      <p:sp>
        <p:nvSpPr>
          <p:cNvPr id="5" name="Footer Placeholder 4">
            <a:extLst>
              <a:ext uri="{FF2B5EF4-FFF2-40B4-BE49-F238E27FC236}">
                <a16:creationId xmlns:a16="http://schemas.microsoft.com/office/drawing/2014/main" id="{5ECB7518-9000-DD07-14D8-88B8C8CA3662}"/>
              </a:ext>
            </a:extLst>
          </p:cNvPr>
          <p:cNvSpPr>
            <a:spLocks noGrp="1"/>
          </p:cNvSpPr>
          <p:nvPr>
            <p:ph type="ftr" sz="quarter" idx="11"/>
          </p:nvPr>
        </p:nvSpPr>
        <p:spPr/>
        <p:txBody>
          <a:bodyPr/>
          <a:lstStyle/>
          <a:p>
            <a:r>
              <a:rPr lang="en-IN"/>
              <a:t>NATURAL LANGUAGE PROCESSING</a:t>
            </a:r>
          </a:p>
        </p:txBody>
      </p:sp>
      <p:sp>
        <p:nvSpPr>
          <p:cNvPr id="6" name="Rectangle 5">
            <a:extLst>
              <a:ext uri="{FF2B5EF4-FFF2-40B4-BE49-F238E27FC236}">
                <a16:creationId xmlns:a16="http://schemas.microsoft.com/office/drawing/2014/main" id="{2EE922AF-32A8-BE31-35B9-A8497D053472}"/>
              </a:ext>
            </a:extLst>
          </p:cNvPr>
          <p:cNvSpPr/>
          <p:nvPr/>
        </p:nvSpPr>
        <p:spPr>
          <a:xfrm>
            <a:off x="87363" y="902082"/>
            <a:ext cx="12104637" cy="45719"/>
          </a:xfrm>
          <a:prstGeom prst="rect">
            <a:avLst/>
          </a:prstGeom>
          <a:solidFill>
            <a:srgbClr val="EED126"/>
          </a:solidFill>
          <a:ln>
            <a:solidFill>
              <a:srgbClr val="EED1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7" name="Rectangle 6">
            <a:extLst>
              <a:ext uri="{FF2B5EF4-FFF2-40B4-BE49-F238E27FC236}">
                <a16:creationId xmlns:a16="http://schemas.microsoft.com/office/drawing/2014/main" id="{F1E3B3D4-E46D-985A-6337-D8BACACB6709}"/>
              </a:ext>
            </a:extLst>
          </p:cNvPr>
          <p:cNvSpPr/>
          <p:nvPr/>
        </p:nvSpPr>
        <p:spPr>
          <a:xfrm>
            <a:off x="87363" y="1097029"/>
            <a:ext cx="12104637" cy="102956"/>
          </a:xfrm>
          <a:prstGeom prst="rect">
            <a:avLst/>
          </a:prstGeom>
          <a:ln>
            <a:noFill/>
          </a:ln>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a:p>
        </p:txBody>
      </p:sp>
      <p:pic>
        <p:nvPicPr>
          <p:cNvPr id="8" name="Picture 7">
            <a:extLst>
              <a:ext uri="{FF2B5EF4-FFF2-40B4-BE49-F238E27FC236}">
                <a16:creationId xmlns:a16="http://schemas.microsoft.com/office/drawing/2014/main" id="{C4C56F17-9A0C-E5DD-6B23-4427FEC508D2}"/>
              </a:ext>
            </a:extLst>
          </p:cNvPr>
          <p:cNvPicPr>
            <a:picLocks noChangeAspect="1"/>
          </p:cNvPicPr>
          <p:nvPr/>
        </p:nvPicPr>
        <p:blipFill>
          <a:blip r:embed="rId3" cstate="print"/>
          <a:stretch>
            <a:fillRect/>
          </a:stretch>
        </p:blipFill>
        <p:spPr>
          <a:xfrm>
            <a:off x="5040364" y="576978"/>
            <a:ext cx="1613952" cy="706104"/>
          </a:xfrm>
          <a:prstGeom prst="rect">
            <a:avLst/>
          </a:prstGeom>
        </p:spPr>
      </p:pic>
    </p:spTree>
    <p:extLst>
      <p:ext uri="{BB962C8B-B14F-4D97-AF65-F5344CB8AC3E}">
        <p14:creationId xmlns:p14="http://schemas.microsoft.com/office/powerpoint/2010/main" val="31828994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0947" y="-29979"/>
            <a:ext cx="10515600" cy="697230"/>
          </a:xfrm>
        </p:spPr>
        <p:txBody>
          <a:bodyPr>
            <a:normAutofit/>
          </a:bodyPr>
          <a:lstStyle/>
          <a:p>
            <a:r>
              <a:rPr lang="en-US" b="1" dirty="0"/>
              <a:t>What is Part-of-speech (POS) tagging ?</a:t>
            </a:r>
            <a:endParaRPr lang="en-US" dirty="0"/>
          </a:p>
        </p:txBody>
      </p:sp>
      <p:sp>
        <p:nvSpPr>
          <p:cNvPr id="3" name="Content Placeholder 2"/>
          <p:cNvSpPr>
            <a:spLocks noGrp="1"/>
          </p:cNvSpPr>
          <p:nvPr>
            <p:ph idx="1"/>
          </p:nvPr>
        </p:nvSpPr>
        <p:spPr>
          <a:xfrm>
            <a:off x="838200" y="1551305"/>
            <a:ext cx="10515600" cy="4625975"/>
          </a:xfrm>
        </p:spPr>
        <p:txBody>
          <a:bodyPr>
            <a:noAutofit/>
          </a:bodyPr>
          <a:lstStyle/>
          <a:p>
            <a:pPr algn="just">
              <a:lnSpc>
                <a:spcPct val="150000"/>
              </a:lnSpc>
            </a:pPr>
            <a:endParaRPr lang="en-US" sz="2000" dirty="0">
              <a:latin typeface="Times New Roman" panose="02020603050405020304" charset="0"/>
              <a:cs typeface="Times New Roman" panose="02020603050405020304" charset="0"/>
            </a:endParaRPr>
          </a:p>
          <a:p>
            <a:pPr algn="just">
              <a:lnSpc>
                <a:spcPct val="150000"/>
              </a:lnSpc>
            </a:pPr>
            <a:endParaRPr lang="en-US" sz="2000" dirty="0">
              <a:latin typeface="Times New Roman" panose="02020603050405020304" charset="0"/>
              <a:cs typeface="Times New Roman" panose="02020603050405020304" charset="0"/>
            </a:endParaRPr>
          </a:p>
          <a:p>
            <a:pPr marL="0" indent="0" algn="just">
              <a:buNone/>
            </a:pPr>
            <a:endParaRPr lang="en-US" sz="2000" dirty="0">
              <a:latin typeface="Times New Roman" panose="02020603050405020304" charset="0"/>
              <a:cs typeface="Times New Roman" panose="02020603050405020304" charset="0"/>
            </a:endParaRPr>
          </a:p>
        </p:txBody>
      </p:sp>
      <p:sp>
        <p:nvSpPr>
          <p:cNvPr id="4" name="Date Placeholder 3">
            <a:extLst>
              <a:ext uri="{FF2B5EF4-FFF2-40B4-BE49-F238E27FC236}">
                <a16:creationId xmlns:a16="http://schemas.microsoft.com/office/drawing/2014/main" id="{7C02F629-25DD-5D5C-B98F-735485E3F8A4}"/>
              </a:ext>
            </a:extLst>
          </p:cNvPr>
          <p:cNvSpPr>
            <a:spLocks noGrp="1"/>
          </p:cNvSpPr>
          <p:nvPr>
            <p:ph type="dt" sz="half" idx="10"/>
          </p:nvPr>
        </p:nvSpPr>
        <p:spPr/>
        <p:txBody>
          <a:bodyPr/>
          <a:lstStyle/>
          <a:p>
            <a:fld id="{8D7890E3-A9BC-4FA7-B10C-D944C72B88FF}" type="datetime1">
              <a:rPr lang="en-IN" smtClean="0"/>
              <a:t>03-06-2024</a:t>
            </a:fld>
            <a:endParaRPr lang="en-IN"/>
          </a:p>
        </p:txBody>
      </p:sp>
      <p:sp>
        <p:nvSpPr>
          <p:cNvPr id="5" name="Footer Placeholder 4">
            <a:extLst>
              <a:ext uri="{FF2B5EF4-FFF2-40B4-BE49-F238E27FC236}">
                <a16:creationId xmlns:a16="http://schemas.microsoft.com/office/drawing/2014/main" id="{5ECB7518-9000-DD07-14D8-88B8C8CA3662}"/>
              </a:ext>
            </a:extLst>
          </p:cNvPr>
          <p:cNvSpPr>
            <a:spLocks noGrp="1"/>
          </p:cNvSpPr>
          <p:nvPr>
            <p:ph type="ftr" sz="quarter" idx="11"/>
          </p:nvPr>
        </p:nvSpPr>
        <p:spPr/>
        <p:txBody>
          <a:bodyPr/>
          <a:lstStyle/>
          <a:p>
            <a:r>
              <a:rPr lang="en-IN"/>
              <a:t>NATURAL LANGUAGE PROCESSING</a:t>
            </a:r>
          </a:p>
        </p:txBody>
      </p:sp>
      <p:sp>
        <p:nvSpPr>
          <p:cNvPr id="6" name="Rectangle 5">
            <a:extLst>
              <a:ext uri="{FF2B5EF4-FFF2-40B4-BE49-F238E27FC236}">
                <a16:creationId xmlns:a16="http://schemas.microsoft.com/office/drawing/2014/main" id="{2EE922AF-32A8-BE31-35B9-A8497D053472}"/>
              </a:ext>
            </a:extLst>
          </p:cNvPr>
          <p:cNvSpPr/>
          <p:nvPr/>
        </p:nvSpPr>
        <p:spPr>
          <a:xfrm>
            <a:off x="137838" y="846321"/>
            <a:ext cx="12104637" cy="45719"/>
          </a:xfrm>
          <a:prstGeom prst="rect">
            <a:avLst/>
          </a:prstGeom>
          <a:solidFill>
            <a:srgbClr val="EED126"/>
          </a:solidFill>
          <a:ln>
            <a:solidFill>
              <a:srgbClr val="EED1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7" name="Rectangle 6">
            <a:extLst>
              <a:ext uri="{FF2B5EF4-FFF2-40B4-BE49-F238E27FC236}">
                <a16:creationId xmlns:a16="http://schemas.microsoft.com/office/drawing/2014/main" id="{F1E3B3D4-E46D-985A-6337-D8BACACB6709}"/>
              </a:ext>
            </a:extLst>
          </p:cNvPr>
          <p:cNvSpPr/>
          <p:nvPr/>
        </p:nvSpPr>
        <p:spPr>
          <a:xfrm>
            <a:off x="137838" y="1041268"/>
            <a:ext cx="12104637" cy="102956"/>
          </a:xfrm>
          <a:prstGeom prst="rect">
            <a:avLst/>
          </a:prstGeom>
          <a:ln>
            <a:noFill/>
          </a:ln>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dirty="0"/>
          </a:p>
        </p:txBody>
      </p:sp>
      <p:pic>
        <p:nvPicPr>
          <p:cNvPr id="8" name="Picture 7">
            <a:extLst>
              <a:ext uri="{FF2B5EF4-FFF2-40B4-BE49-F238E27FC236}">
                <a16:creationId xmlns:a16="http://schemas.microsoft.com/office/drawing/2014/main" id="{C4C56F17-9A0C-E5DD-6B23-4427FEC508D2}"/>
              </a:ext>
            </a:extLst>
          </p:cNvPr>
          <p:cNvPicPr>
            <a:picLocks noChangeAspect="1"/>
          </p:cNvPicPr>
          <p:nvPr/>
        </p:nvPicPr>
        <p:blipFill>
          <a:blip r:embed="rId2" cstate="print"/>
          <a:stretch>
            <a:fillRect/>
          </a:stretch>
        </p:blipFill>
        <p:spPr>
          <a:xfrm>
            <a:off x="5090839" y="521217"/>
            <a:ext cx="1613952" cy="706104"/>
          </a:xfrm>
          <a:prstGeom prst="rect">
            <a:avLst/>
          </a:prstGeom>
        </p:spPr>
      </p:pic>
      <p:sp>
        <p:nvSpPr>
          <p:cNvPr id="11" name="TextBox 10">
            <a:extLst>
              <a:ext uri="{FF2B5EF4-FFF2-40B4-BE49-F238E27FC236}">
                <a16:creationId xmlns:a16="http://schemas.microsoft.com/office/drawing/2014/main" id="{FF245BCC-9AE9-BC5D-6B2C-87BA33486ED4}"/>
              </a:ext>
            </a:extLst>
          </p:cNvPr>
          <p:cNvSpPr txBox="1"/>
          <p:nvPr/>
        </p:nvSpPr>
        <p:spPr>
          <a:xfrm>
            <a:off x="477584" y="1478894"/>
            <a:ext cx="11805661" cy="1569660"/>
          </a:xfrm>
          <a:prstGeom prst="rect">
            <a:avLst/>
          </a:prstGeom>
          <a:noFill/>
        </p:spPr>
        <p:txBody>
          <a:bodyPr wrap="square">
            <a:spAutoFit/>
          </a:bodyPr>
          <a:lstStyle/>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It is a process of converting a sentence to forms – list of words, list of tuples (where each tuple is having a form </a:t>
            </a:r>
            <a:r>
              <a:rPr lang="en-US" sz="2400" i="1" dirty="0">
                <a:latin typeface="Times New Roman" panose="02020603050405020304" pitchFamily="18" charset="0"/>
                <a:cs typeface="Times New Roman" panose="02020603050405020304" pitchFamily="18" charset="0"/>
              </a:rPr>
              <a:t>(word, tag)</a:t>
            </a:r>
            <a:r>
              <a:rPr lang="en-US" sz="2400" dirty="0">
                <a:latin typeface="Times New Roman" panose="02020603050405020304" pitchFamily="18" charset="0"/>
                <a:cs typeface="Times New Roman" panose="02020603050405020304" pitchFamily="18" charset="0"/>
              </a:rPr>
              <a:t>). </a:t>
            </a:r>
          </a:p>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The tag in case of is a part-of-speech tag, and signifies whether the word is a noun, adjective, verb, and so  on</a:t>
            </a:r>
            <a:endParaRPr lang="en-IN" sz="2400" dirty="0">
              <a:latin typeface="Times New Roman" panose="02020603050405020304" pitchFamily="18" charset="0"/>
              <a:cs typeface="Times New Roman" panose="02020603050405020304" pitchFamily="18" charset="0"/>
            </a:endParaRPr>
          </a:p>
        </p:txBody>
      </p:sp>
      <p:pic>
        <p:nvPicPr>
          <p:cNvPr id="13" name="Picture 12">
            <a:extLst>
              <a:ext uri="{FF2B5EF4-FFF2-40B4-BE49-F238E27FC236}">
                <a16:creationId xmlns:a16="http://schemas.microsoft.com/office/drawing/2014/main" id="{55225930-21F5-A990-8CC7-DB591D3B67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1025" y="3300127"/>
            <a:ext cx="3712656" cy="2180449"/>
          </a:xfrm>
          <a:prstGeom prst="rect">
            <a:avLst/>
          </a:prstGeom>
        </p:spPr>
      </p:pic>
      <p:graphicFrame>
        <p:nvGraphicFramePr>
          <p:cNvPr id="14" name="Table 13">
            <a:extLst>
              <a:ext uri="{FF2B5EF4-FFF2-40B4-BE49-F238E27FC236}">
                <a16:creationId xmlns:a16="http://schemas.microsoft.com/office/drawing/2014/main" id="{9234118A-E00F-8D4F-FDC5-7C2B6FEDB63A}"/>
              </a:ext>
            </a:extLst>
          </p:cNvPr>
          <p:cNvGraphicFramePr>
            <a:graphicFrameLocks noGrp="1"/>
          </p:cNvGraphicFramePr>
          <p:nvPr>
            <p:extLst>
              <p:ext uri="{D42A27DB-BD31-4B8C-83A1-F6EECF244321}">
                <p14:modId xmlns:p14="http://schemas.microsoft.com/office/powerpoint/2010/main" val="1413837994"/>
              </p:ext>
            </p:extLst>
          </p:nvPr>
        </p:nvGraphicFramePr>
        <p:xfrm>
          <a:off x="5451454" y="2721133"/>
          <a:ext cx="5902346" cy="3290546"/>
        </p:xfrm>
        <a:graphic>
          <a:graphicData uri="http://schemas.openxmlformats.org/drawingml/2006/table">
            <a:tbl>
              <a:tblPr/>
              <a:tblGrid>
                <a:gridCol w="2951173">
                  <a:extLst>
                    <a:ext uri="{9D8B030D-6E8A-4147-A177-3AD203B41FA5}">
                      <a16:colId xmlns:a16="http://schemas.microsoft.com/office/drawing/2014/main" val="2557912309"/>
                    </a:ext>
                  </a:extLst>
                </a:gridCol>
                <a:gridCol w="2951173">
                  <a:extLst>
                    <a:ext uri="{9D8B030D-6E8A-4147-A177-3AD203B41FA5}">
                      <a16:colId xmlns:a16="http://schemas.microsoft.com/office/drawing/2014/main" val="256887524"/>
                    </a:ext>
                  </a:extLst>
                </a:gridCol>
              </a:tblGrid>
              <a:tr h="470078">
                <a:tc>
                  <a:txBody>
                    <a:bodyPr/>
                    <a:lstStyle/>
                    <a:p>
                      <a:r>
                        <a:rPr lang="en-IN" b="1"/>
                        <a:t>Part Of Speech</a:t>
                      </a:r>
                      <a:endParaRPr lang="en-IN"/>
                    </a:p>
                  </a:txBody>
                  <a:tcPr anchor="ctr">
                    <a:lnL>
                      <a:noFill/>
                    </a:lnL>
                    <a:lnR>
                      <a:noFill/>
                    </a:lnR>
                    <a:lnT>
                      <a:noFill/>
                    </a:lnT>
                    <a:lnB>
                      <a:noFill/>
                    </a:lnB>
                  </a:tcPr>
                </a:tc>
                <a:tc>
                  <a:txBody>
                    <a:bodyPr/>
                    <a:lstStyle/>
                    <a:p>
                      <a:r>
                        <a:rPr lang="en-IN" b="1"/>
                        <a:t>Tag</a:t>
                      </a:r>
                      <a:endParaRPr lang="en-IN"/>
                    </a:p>
                  </a:txBody>
                  <a:tcPr anchor="ctr">
                    <a:lnL>
                      <a:noFill/>
                    </a:lnL>
                    <a:lnR>
                      <a:noFill/>
                    </a:lnR>
                    <a:lnT>
                      <a:noFill/>
                    </a:lnT>
                    <a:lnB>
                      <a:noFill/>
                    </a:lnB>
                  </a:tcPr>
                </a:tc>
                <a:extLst>
                  <a:ext uri="{0D108BD9-81ED-4DB2-BD59-A6C34878D82A}">
                    <a16:rowId xmlns:a16="http://schemas.microsoft.com/office/drawing/2014/main" val="2066585069"/>
                  </a:ext>
                </a:extLst>
              </a:tr>
              <a:tr h="470078">
                <a:tc>
                  <a:txBody>
                    <a:bodyPr/>
                    <a:lstStyle/>
                    <a:p>
                      <a:r>
                        <a:rPr lang="en-IN"/>
                        <a:t>Noun (Singular)</a:t>
                      </a:r>
                    </a:p>
                  </a:txBody>
                  <a:tcPr anchor="ctr">
                    <a:lnL>
                      <a:noFill/>
                    </a:lnL>
                    <a:lnR>
                      <a:noFill/>
                    </a:lnR>
                    <a:lnT>
                      <a:noFill/>
                    </a:lnT>
                    <a:lnB>
                      <a:noFill/>
                    </a:lnB>
                  </a:tcPr>
                </a:tc>
                <a:tc>
                  <a:txBody>
                    <a:bodyPr/>
                    <a:lstStyle/>
                    <a:p>
                      <a:r>
                        <a:rPr lang="en-IN"/>
                        <a:t>NN</a:t>
                      </a:r>
                    </a:p>
                  </a:txBody>
                  <a:tcPr anchor="ctr">
                    <a:lnL>
                      <a:noFill/>
                    </a:lnL>
                    <a:lnR>
                      <a:noFill/>
                    </a:lnR>
                    <a:lnT>
                      <a:noFill/>
                    </a:lnT>
                    <a:lnB>
                      <a:noFill/>
                    </a:lnB>
                  </a:tcPr>
                </a:tc>
                <a:extLst>
                  <a:ext uri="{0D108BD9-81ED-4DB2-BD59-A6C34878D82A}">
                    <a16:rowId xmlns:a16="http://schemas.microsoft.com/office/drawing/2014/main" val="1284370248"/>
                  </a:ext>
                </a:extLst>
              </a:tr>
              <a:tr h="470078">
                <a:tc>
                  <a:txBody>
                    <a:bodyPr/>
                    <a:lstStyle/>
                    <a:p>
                      <a:r>
                        <a:rPr lang="en-IN"/>
                        <a:t>Noun (Plural)</a:t>
                      </a:r>
                    </a:p>
                  </a:txBody>
                  <a:tcPr anchor="ctr">
                    <a:lnL>
                      <a:noFill/>
                    </a:lnL>
                    <a:lnR>
                      <a:noFill/>
                    </a:lnR>
                    <a:lnT>
                      <a:noFill/>
                    </a:lnT>
                    <a:lnB>
                      <a:noFill/>
                    </a:lnB>
                  </a:tcPr>
                </a:tc>
                <a:tc>
                  <a:txBody>
                    <a:bodyPr/>
                    <a:lstStyle/>
                    <a:p>
                      <a:r>
                        <a:rPr lang="en-IN" dirty="0"/>
                        <a:t>NNS</a:t>
                      </a:r>
                    </a:p>
                  </a:txBody>
                  <a:tcPr anchor="ctr">
                    <a:lnL>
                      <a:noFill/>
                    </a:lnL>
                    <a:lnR>
                      <a:noFill/>
                    </a:lnR>
                    <a:lnT>
                      <a:noFill/>
                    </a:lnT>
                    <a:lnB>
                      <a:noFill/>
                    </a:lnB>
                  </a:tcPr>
                </a:tc>
                <a:extLst>
                  <a:ext uri="{0D108BD9-81ED-4DB2-BD59-A6C34878D82A}">
                    <a16:rowId xmlns:a16="http://schemas.microsoft.com/office/drawing/2014/main" val="1745118620"/>
                  </a:ext>
                </a:extLst>
              </a:tr>
              <a:tr h="470078">
                <a:tc>
                  <a:txBody>
                    <a:bodyPr/>
                    <a:lstStyle/>
                    <a:p>
                      <a:r>
                        <a:rPr lang="en-IN"/>
                        <a:t>Verb</a:t>
                      </a:r>
                    </a:p>
                  </a:txBody>
                  <a:tcPr anchor="ctr">
                    <a:lnL>
                      <a:noFill/>
                    </a:lnL>
                    <a:lnR>
                      <a:noFill/>
                    </a:lnR>
                    <a:lnT>
                      <a:noFill/>
                    </a:lnT>
                    <a:lnB>
                      <a:noFill/>
                    </a:lnB>
                  </a:tcPr>
                </a:tc>
                <a:tc>
                  <a:txBody>
                    <a:bodyPr/>
                    <a:lstStyle/>
                    <a:p>
                      <a:r>
                        <a:rPr lang="en-IN"/>
                        <a:t>VB</a:t>
                      </a:r>
                    </a:p>
                  </a:txBody>
                  <a:tcPr anchor="ctr">
                    <a:lnL>
                      <a:noFill/>
                    </a:lnL>
                    <a:lnR>
                      <a:noFill/>
                    </a:lnR>
                    <a:lnT>
                      <a:noFill/>
                    </a:lnT>
                    <a:lnB>
                      <a:noFill/>
                    </a:lnB>
                  </a:tcPr>
                </a:tc>
                <a:extLst>
                  <a:ext uri="{0D108BD9-81ED-4DB2-BD59-A6C34878D82A}">
                    <a16:rowId xmlns:a16="http://schemas.microsoft.com/office/drawing/2014/main" val="692959421"/>
                  </a:ext>
                </a:extLst>
              </a:tr>
              <a:tr h="470078">
                <a:tc>
                  <a:txBody>
                    <a:bodyPr/>
                    <a:lstStyle/>
                    <a:p>
                      <a:r>
                        <a:rPr lang="en-IN"/>
                        <a:t>Determiner</a:t>
                      </a:r>
                    </a:p>
                  </a:txBody>
                  <a:tcPr anchor="ctr">
                    <a:lnL>
                      <a:noFill/>
                    </a:lnL>
                    <a:lnR>
                      <a:noFill/>
                    </a:lnR>
                    <a:lnT>
                      <a:noFill/>
                    </a:lnT>
                    <a:lnB>
                      <a:noFill/>
                    </a:lnB>
                  </a:tcPr>
                </a:tc>
                <a:tc>
                  <a:txBody>
                    <a:bodyPr/>
                    <a:lstStyle/>
                    <a:p>
                      <a:r>
                        <a:rPr lang="en-IN"/>
                        <a:t>DT</a:t>
                      </a:r>
                    </a:p>
                  </a:txBody>
                  <a:tcPr anchor="ctr">
                    <a:lnL>
                      <a:noFill/>
                    </a:lnL>
                    <a:lnR>
                      <a:noFill/>
                    </a:lnR>
                    <a:lnT>
                      <a:noFill/>
                    </a:lnT>
                    <a:lnB>
                      <a:noFill/>
                    </a:lnB>
                  </a:tcPr>
                </a:tc>
                <a:extLst>
                  <a:ext uri="{0D108BD9-81ED-4DB2-BD59-A6C34878D82A}">
                    <a16:rowId xmlns:a16="http://schemas.microsoft.com/office/drawing/2014/main" val="2315118595"/>
                  </a:ext>
                </a:extLst>
              </a:tr>
              <a:tr h="470078">
                <a:tc>
                  <a:txBody>
                    <a:bodyPr/>
                    <a:lstStyle/>
                    <a:p>
                      <a:r>
                        <a:rPr lang="en-IN"/>
                        <a:t>Adjective</a:t>
                      </a:r>
                    </a:p>
                  </a:txBody>
                  <a:tcPr anchor="ctr">
                    <a:lnL>
                      <a:noFill/>
                    </a:lnL>
                    <a:lnR>
                      <a:noFill/>
                    </a:lnR>
                    <a:lnT>
                      <a:noFill/>
                    </a:lnT>
                    <a:lnB>
                      <a:noFill/>
                    </a:lnB>
                  </a:tcPr>
                </a:tc>
                <a:tc>
                  <a:txBody>
                    <a:bodyPr/>
                    <a:lstStyle/>
                    <a:p>
                      <a:r>
                        <a:rPr lang="en-IN"/>
                        <a:t>JJ</a:t>
                      </a:r>
                    </a:p>
                  </a:txBody>
                  <a:tcPr anchor="ctr">
                    <a:lnL>
                      <a:noFill/>
                    </a:lnL>
                    <a:lnR>
                      <a:noFill/>
                    </a:lnR>
                    <a:lnT>
                      <a:noFill/>
                    </a:lnT>
                    <a:lnB>
                      <a:noFill/>
                    </a:lnB>
                  </a:tcPr>
                </a:tc>
                <a:extLst>
                  <a:ext uri="{0D108BD9-81ED-4DB2-BD59-A6C34878D82A}">
                    <a16:rowId xmlns:a16="http://schemas.microsoft.com/office/drawing/2014/main" val="653723962"/>
                  </a:ext>
                </a:extLst>
              </a:tr>
              <a:tr h="470078">
                <a:tc>
                  <a:txBody>
                    <a:bodyPr/>
                    <a:lstStyle/>
                    <a:p>
                      <a:r>
                        <a:rPr lang="en-IN"/>
                        <a:t>Adverb</a:t>
                      </a:r>
                    </a:p>
                  </a:txBody>
                  <a:tcPr anchor="ctr">
                    <a:lnL>
                      <a:noFill/>
                    </a:lnL>
                    <a:lnR>
                      <a:noFill/>
                    </a:lnR>
                    <a:lnT>
                      <a:noFill/>
                    </a:lnT>
                    <a:lnB>
                      <a:noFill/>
                    </a:lnB>
                  </a:tcPr>
                </a:tc>
                <a:tc>
                  <a:txBody>
                    <a:bodyPr/>
                    <a:lstStyle/>
                    <a:p>
                      <a:r>
                        <a:rPr lang="en-IN" dirty="0"/>
                        <a:t>RB</a:t>
                      </a:r>
                    </a:p>
                  </a:txBody>
                  <a:tcPr anchor="ctr">
                    <a:lnL>
                      <a:noFill/>
                    </a:lnL>
                    <a:lnR>
                      <a:noFill/>
                    </a:lnR>
                    <a:lnT>
                      <a:noFill/>
                    </a:lnT>
                    <a:lnB>
                      <a:noFill/>
                    </a:lnB>
                  </a:tcPr>
                </a:tc>
                <a:extLst>
                  <a:ext uri="{0D108BD9-81ED-4DB2-BD59-A6C34878D82A}">
                    <a16:rowId xmlns:a16="http://schemas.microsoft.com/office/drawing/2014/main" val="807139072"/>
                  </a:ext>
                </a:extLst>
              </a:tr>
            </a:tbl>
          </a:graphicData>
        </a:graphic>
      </p:graphicFrame>
    </p:spTree>
    <p:extLst>
      <p:ext uri="{BB962C8B-B14F-4D97-AF65-F5344CB8AC3E}">
        <p14:creationId xmlns:p14="http://schemas.microsoft.com/office/powerpoint/2010/main" val="208941777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0947" y="-29979"/>
            <a:ext cx="10515600" cy="697230"/>
          </a:xfrm>
        </p:spPr>
        <p:txBody>
          <a:bodyPr>
            <a:normAutofit/>
          </a:bodyPr>
          <a:lstStyle/>
          <a:p>
            <a:r>
              <a:rPr lang="en-US" dirty="0"/>
              <a:t>Universal Part-of Speech </a:t>
            </a:r>
            <a:r>
              <a:rPr lang="en-US" dirty="0" err="1"/>
              <a:t>Tagset</a:t>
            </a:r>
            <a:endParaRPr lang="en-US" dirty="0"/>
          </a:p>
        </p:txBody>
      </p:sp>
      <p:sp>
        <p:nvSpPr>
          <p:cNvPr id="3" name="Content Placeholder 2"/>
          <p:cNvSpPr>
            <a:spLocks noGrp="1"/>
          </p:cNvSpPr>
          <p:nvPr>
            <p:ph idx="1"/>
          </p:nvPr>
        </p:nvSpPr>
        <p:spPr>
          <a:xfrm>
            <a:off x="838200" y="1551305"/>
            <a:ext cx="10515600" cy="4625975"/>
          </a:xfrm>
        </p:spPr>
        <p:txBody>
          <a:bodyPr>
            <a:noAutofit/>
          </a:bodyPr>
          <a:lstStyle/>
          <a:p>
            <a:pPr algn="just">
              <a:lnSpc>
                <a:spcPct val="150000"/>
              </a:lnSpc>
            </a:pPr>
            <a:endParaRPr lang="en-US" sz="2000" dirty="0">
              <a:latin typeface="Times New Roman" panose="02020603050405020304" charset="0"/>
              <a:cs typeface="Times New Roman" panose="02020603050405020304" charset="0"/>
            </a:endParaRPr>
          </a:p>
          <a:p>
            <a:pPr algn="just">
              <a:lnSpc>
                <a:spcPct val="150000"/>
              </a:lnSpc>
            </a:pPr>
            <a:endParaRPr lang="en-US" sz="2000" dirty="0">
              <a:latin typeface="Times New Roman" panose="02020603050405020304" charset="0"/>
              <a:cs typeface="Times New Roman" panose="02020603050405020304" charset="0"/>
            </a:endParaRPr>
          </a:p>
          <a:p>
            <a:pPr marL="0" indent="0" algn="just">
              <a:buNone/>
            </a:pPr>
            <a:endParaRPr lang="en-US" sz="2000" dirty="0">
              <a:latin typeface="Times New Roman" panose="02020603050405020304" charset="0"/>
              <a:cs typeface="Times New Roman" panose="02020603050405020304" charset="0"/>
            </a:endParaRPr>
          </a:p>
        </p:txBody>
      </p:sp>
      <p:sp>
        <p:nvSpPr>
          <p:cNvPr id="4" name="Date Placeholder 3">
            <a:extLst>
              <a:ext uri="{FF2B5EF4-FFF2-40B4-BE49-F238E27FC236}">
                <a16:creationId xmlns:a16="http://schemas.microsoft.com/office/drawing/2014/main" id="{7C02F629-25DD-5D5C-B98F-735485E3F8A4}"/>
              </a:ext>
            </a:extLst>
          </p:cNvPr>
          <p:cNvSpPr>
            <a:spLocks noGrp="1"/>
          </p:cNvSpPr>
          <p:nvPr>
            <p:ph type="dt" sz="half" idx="10"/>
          </p:nvPr>
        </p:nvSpPr>
        <p:spPr/>
        <p:txBody>
          <a:bodyPr/>
          <a:lstStyle/>
          <a:p>
            <a:fld id="{8D7890E3-A9BC-4FA7-B10C-D944C72B88FF}" type="datetime1">
              <a:rPr lang="en-IN" smtClean="0"/>
              <a:t>03-06-2024</a:t>
            </a:fld>
            <a:endParaRPr lang="en-IN"/>
          </a:p>
        </p:txBody>
      </p:sp>
      <p:sp>
        <p:nvSpPr>
          <p:cNvPr id="5" name="Footer Placeholder 4">
            <a:extLst>
              <a:ext uri="{FF2B5EF4-FFF2-40B4-BE49-F238E27FC236}">
                <a16:creationId xmlns:a16="http://schemas.microsoft.com/office/drawing/2014/main" id="{5ECB7518-9000-DD07-14D8-88B8C8CA3662}"/>
              </a:ext>
            </a:extLst>
          </p:cNvPr>
          <p:cNvSpPr>
            <a:spLocks noGrp="1"/>
          </p:cNvSpPr>
          <p:nvPr>
            <p:ph type="ftr" sz="quarter" idx="11"/>
          </p:nvPr>
        </p:nvSpPr>
        <p:spPr/>
        <p:txBody>
          <a:bodyPr/>
          <a:lstStyle/>
          <a:p>
            <a:r>
              <a:rPr lang="en-IN"/>
              <a:t>NATURAL LANGUAGE PROCESSING</a:t>
            </a:r>
          </a:p>
        </p:txBody>
      </p:sp>
      <p:sp>
        <p:nvSpPr>
          <p:cNvPr id="6" name="Rectangle 5">
            <a:extLst>
              <a:ext uri="{FF2B5EF4-FFF2-40B4-BE49-F238E27FC236}">
                <a16:creationId xmlns:a16="http://schemas.microsoft.com/office/drawing/2014/main" id="{2EE922AF-32A8-BE31-35B9-A8497D053472}"/>
              </a:ext>
            </a:extLst>
          </p:cNvPr>
          <p:cNvSpPr/>
          <p:nvPr/>
        </p:nvSpPr>
        <p:spPr>
          <a:xfrm>
            <a:off x="172784" y="861490"/>
            <a:ext cx="12104637" cy="45719"/>
          </a:xfrm>
          <a:prstGeom prst="rect">
            <a:avLst/>
          </a:prstGeom>
          <a:solidFill>
            <a:srgbClr val="EED126"/>
          </a:solidFill>
          <a:ln>
            <a:solidFill>
              <a:srgbClr val="EED1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7" name="Rectangle 6">
            <a:extLst>
              <a:ext uri="{FF2B5EF4-FFF2-40B4-BE49-F238E27FC236}">
                <a16:creationId xmlns:a16="http://schemas.microsoft.com/office/drawing/2014/main" id="{F1E3B3D4-E46D-985A-6337-D8BACACB6709}"/>
              </a:ext>
            </a:extLst>
          </p:cNvPr>
          <p:cNvSpPr/>
          <p:nvPr/>
        </p:nvSpPr>
        <p:spPr>
          <a:xfrm>
            <a:off x="172784" y="1057240"/>
            <a:ext cx="12104637" cy="102956"/>
          </a:xfrm>
          <a:prstGeom prst="rect">
            <a:avLst/>
          </a:prstGeom>
          <a:ln>
            <a:noFill/>
          </a:ln>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a:p>
        </p:txBody>
      </p:sp>
      <p:pic>
        <p:nvPicPr>
          <p:cNvPr id="8" name="Picture 7">
            <a:extLst>
              <a:ext uri="{FF2B5EF4-FFF2-40B4-BE49-F238E27FC236}">
                <a16:creationId xmlns:a16="http://schemas.microsoft.com/office/drawing/2014/main" id="{C4C56F17-9A0C-E5DD-6B23-4427FEC508D2}"/>
              </a:ext>
            </a:extLst>
          </p:cNvPr>
          <p:cNvPicPr>
            <a:picLocks noChangeAspect="1"/>
          </p:cNvPicPr>
          <p:nvPr/>
        </p:nvPicPr>
        <p:blipFill>
          <a:blip r:embed="rId2" cstate="print"/>
          <a:stretch>
            <a:fillRect/>
          </a:stretch>
        </p:blipFill>
        <p:spPr>
          <a:xfrm>
            <a:off x="5125785" y="537189"/>
            <a:ext cx="1613952" cy="706104"/>
          </a:xfrm>
          <a:prstGeom prst="rect">
            <a:avLst/>
          </a:prstGeom>
        </p:spPr>
      </p:pic>
      <p:graphicFrame>
        <p:nvGraphicFramePr>
          <p:cNvPr id="9" name="Table 8">
            <a:extLst>
              <a:ext uri="{FF2B5EF4-FFF2-40B4-BE49-F238E27FC236}">
                <a16:creationId xmlns:a16="http://schemas.microsoft.com/office/drawing/2014/main" id="{3FCE28A9-0881-8705-C982-9804320F3735}"/>
              </a:ext>
            </a:extLst>
          </p:cNvPr>
          <p:cNvGraphicFramePr>
            <a:graphicFrameLocks noGrp="1"/>
          </p:cNvGraphicFramePr>
          <p:nvPr/>
        </p:nvGraphicFramePr>
        <p:xfrm>
          <a:off x="1800028" y="2160906"/>
          <a:ext cx="9623152" cy="4351334"/>
        </p:xfrm>
        <a:graphic>
          <a:graphicData uri="http://schemas.openxmlformats.org/drawingml/2006/table">
            <a:tbl>
              <a:tblPr/>
              <a:tblGrid>
                <a:gridCol w="1058547">
                  <a:extLst>
                    <a:ext uri="{9D8B030D-6E8A-4147-A177-3AD203B41FA5}">
                      <a16:colId xmlns:a16="http://schemas.microsoft.com/office/drawing/2014/main" val="2707742830"/>
                    </a:ext>
                  </a:extLst>
                </a:gridCol>
                <a:gridCol w="2598251">
                  <a:extLst>
                    <a:ext uri="{9D8B030D-6E8A-4147-A177-3AD203B41FA5}">
                      <a16:colId xmlns:a16="http://schemas.microsoft.com/office/drawing/2014/main" val="3647273340"/>
                    </a:ext>
                  </a:extLst>
                </a:gridCol>
                <a:gridCol w="5966354">
                  <a:extLst>
                    <a:ext uri="{9D8B030D-6E8A-4147-A177-3AD203B41FA5}">
                      <a16:colId xmlns:a16="http://schemas.microsoft.com/office/drawing/2014/main" val="3785664746"/>
                    </a:ext>
                  </a:extLst>
                </a:gridCol>
              </a:tblGrid>
              <a:tr h="334718">
                <a:tc>
                  <a:txBody>
                    <a:bodyPr/>
                    <a:lstStyle/>
                    <a:p>
                      <a:r>
                        <a:rPr lang="en-IN" sz="1600"/>
                        <a:t>Tag</a:t>
                      </a:r>
                    </a:p>
                  </a:txBody>
                  <a:tcPr marL="83680" marR="83680" marT="41840" marB="41840" anchor="ctr">
                    <a:lnL>
                      <a:noFill/>
                    </a:lnL>
                    <a:lnR>
                      <a:noFill/>
                    </a:lnR>
                    <a:lnT>
                      <a:noFill/>
                    </a:lnT>
                    <a:lnB>
                      <a:noFill/>
                    </a:lnB>
                  </a:tcPr>
                </a:tc>
                <a:tc>
                  <a:txBody>
                    <a:bodyPr/>
                    <a:lstStyle/>
                    <a:p>
                      <a:r>
                        <a:rPr lang="en-IN" sz="1600"/>
                        <a:t>Meaning</a:t>
                      </a:r>
                    </a:p>
                  </a:txBody>
                  <a:tcPr marL="83680" marR="83680" marT="41840" marB="41840" anchor="ctr">
                    <a:lnL>
                      <a:noFill/>
                    </a:lnL>
                    <a:lnR>
                      <a:noFill/>
                    </a:lnR>
                    <a:lnT>
                      <a:noFill/>
                    </a:lnT>
                    <a:lnB>
                      <a:noFill/>
                    </a:lnB>
                  </a:tcPr>
                </a:tc>
                <a:tc>
                  <a:txBody>
                    <a:bodyPr/>
                    <a:lstStyle/>
                    <a:p>
                      <a:r>
                        <a:rPr lang="en-IN" sz="1600"/>
                        <a:t>English Examples</a:t>
                      </a:r>
                    </a:p>
                  </a:txBody>
                  <a:tcPr marL="83680" marR="83680" marT="41840" marB="41840" anchor="ctr">
                    <a:lnL>
                      <a:noFill/>
                    </a:lnL>
                    <a:lnR>
                      <a:noFill/>
                    </a:lnR>
                    <a:lnT>
                      <a:noFill/>
                    </a:lnT>
                    <a:lnB>
                      <a:noFill/>
                    </a:lnB>
                  </a:tcPr>
                </a:tc>
                <a:extLst>
                  <a:ext uri="{0D108BD9-81ED-4DB2-BD59-A6C34878D82A}">
                    <a16:rowId xmlns:a16="http://schemas.microsoft.com/office/drawing/2014/main" val="4033127860"/>
                  </a:ext>
                </a:extLst>
              </a:tr>
              <a:tr h="334718">
                <a:tc>
                  <a:txBody>
                    <a:bodyPr/>
                    <a:lstStyle/>
                    <a:p>
                      <a:r>
                        <a:rPr lang="en-IN" sz="1600"/>
                        <a:t>ADJ</a:t>
                      </a:r>
                    </a:p>
                  </a:txBody>
                  <a:tcPr marL="83680" marR="83680" marT="41840" marB="41840" anchor="ctr">
                    <a:lnL>
                      <a:noFill/>
                    </a:lnL>
                    <a:lnR>
                      <a:noFill/>
                    </a:lnR>
                    <a:lnT>
                      <a:noFill/>
                    </a:lnT>
                    <a:lnB>
                      <a:noFill/>
                    </a:lnB>
                  </a:tcPr>
                </a:tc>
                <a:tc>
                  <a:txBody>
                    <a:bodyPr/>
                    <a:lstStyle/>
                    <a:p>
                      <a:r>
                        <a:rPr lang="en-IN" sz="1600"/>
                        <a:t>adjective</a:t>
                      </a:r>
                    </a:p>
                  </a:txBody>
                  <a:tcPr marL="83680" marR="83680" marT="41840" marB="41840" anchor="ctr">
                    <a:lnL>
                      <a:noFill/>
                    </a:lnL>
                    <a:lnR>
                      <a:noFill/>
                    </a:lnR>
                    <a:lnT>
                      <a:noFill/>
                    </a:lnT>
                    <a:lnB>
                      <a:noFill/>
                    </a:lnB>
                  </a:tcPr>
                </a:tc>
                <a:tc>
                  <a:txBody>
                    <a:bodyPr/>
                    <a:lstStyle/>
                    <a:p>
                      <a:r>
                        <a:rPr lang="en-US" sz="1600"/>
                        <a:t>new, good, high, special, big, local</a:t>
                      </a:r>
                    </a:p>
                  </a:txBody>
                  <a:tcPr marL="83680" marR="83680" marT="41840" marB="41840" anchor="ctr">
                    <a:lnL>
                      <a:noFill/>
                    </a:lnL>
                    <a:lnR>
                      <a:noFill/>
                    </a:lnR>
                    <a:lnT>
                      <a:noFill/>
                    </a:lnT>
                    <a:lnB>
                      <a:noFill/>
                    </a:lnB>
                  </a:tcPr>
                </a:tc>
                <a:extLst>
                  <a:ext uri="{0D108BD9-81ED-4DB2-BD59-A6C34878D82A}">
                    <a16:rowId xmlns:a16="http://schemas.microsoft.com/office/drawing/2014/main" val="3794770638"/>
                  </a:ext>
                </a:extLst>
              </a:tr>
              <a:tr h="334718">
                <a:tc>
                  <a:txBody>
                    <a:bodyPr/>
                    <a:lstStyle/>
                    <a:p>
                      <a:r>
                        <a:rPr lang="en-IN" sz="1600"/>
                        <a:t>ADP</a:t>
                      </a:r>
                    </a:p>
                  </a:txBody>
                  <a:tcPr marL="83680" marR="83680" marT="41840" marB="41840" anchor="ctr">
                    <a:lnL>
                      <a:noFill/>
                    </a:lnL>
                    <a:lnR>
                      <a:noFill/>
                    </a:lnR>
                    <a:lnT>
                      <a:noFill/>
                    </a:lnT>
                    <a:lnB>
                      <a:noFill/>
                    </a:lnB>
                  </a:tcPr>
                </a:tc>
                <a:tc>
                  <a:txBody>
                    <a:bodyPr/>
                    <a:lstStyle/>
                    <a:p>
                      <a:r>
                        <a:rPr lang="en-IN" sz="1600" dirty="0" err="1"/>
                        <a:t>adposition</a:t>
                      </a:r>
                      <a:endParaRPr lang="en-IN" sz="1600" dirty="0"/>
                    </a:p>
                  </a:txBody>
                  <a:tcPr marL="83680" marR="83680" marT="41840" marB="41840" anchor="ctr">
                    <a:lnL>
                      <a:noFill/>
                    </a:lnL>
                    <a:lnR>
                      <a:noFill/>
                    </a:lnR>
                    <a:lnT>
                      <a:noFill/>
                    </a:lnT>
                    <a:lnB>
                      <a:noFill/>
                    </a:lnB>
                  </a:tcPr>
                </a:tc>
                <a:tc>
                  <a:txBody>
                    <a:bodyPr/>
                    <a:lstStyle/>
                    <a:p>
                      <a:r>
                        <a:rPr lang="en-US" sz="1600"/>
                        <a:t>on, of, at, with, by, into, under</a:t>
                      </a:r>
                    </a:p>
                  </a:txBody>
                  <a:tcPr marL="83680" marR="83680" marT="41840" marB="41840" anchor="ctr">
                    <a:lnL>
                      <a:noFill/>
                    </a:lnL>
                    <a:lnR>
                      <a:noFill/>
                    </a:lnR>
                    <a:lnT>
                      <a:noFill/>
                    </a:lnT>
                    <a:lnB>
                      <a:noFill/>
                    </a:lnB>
                  </a:tcPr>
                </a:tc>
                <a:extLst>
                  <a:ext uri="{0D108BD9-81ED-4DB2-BD59-A6C34878D82A}">
                    <a16:rowId xmlns:a16="http://schemas.microsoft.com/office/drawing/2014/main" val="3909559954"/>
                  </a:ext>
                </a:extLst>
              </a:tr>
              <a:tr h="334718">
                <a:tc>
                  <a:txBody>
                    <a:bodyPr/>
                    <a:lstStyle/>
                    <a:p>
                      <a:r>
                        <a:rPr lang="en-IN" sz="1600"/>
                        <a:t>ADV</a:t>
                      </a:r>
                    </a:p>
                  </a:txBody>
                  <a:tcPr marL="83680" marR="83680" marT="41840" marB="41840" anchor="ctr">
                    <a:lnL>
                      <a:noFill/>
                    </a:lnL>
                    <a:lnR>
                      <a:noFill/>
                    </a:lnR>
                    <a:lnT>
                      <a:noFill/>
                    </a:lnT>
                    <a:lnB>
                      <a:noFill/>
                    </a:lnB>
                  </a:tcPr>
                </a:tc>
                <a:tc>
                  <a:txBody>
                    <a:bodyPr/>
                    <a:lstStyle/>
                    <a:p>
                      <a:r>
                        <a:rPr lang="en-IN" sz="1600"/>
                        <a:t>adverb</a:t>
                      </a:r>
                    </a:p>
                  </a:txBody>
                  <a:tcPr marL="83680" marR="83680" marT="41840" marB="41840" anchor="ctr">
                    <a:lnL>
                      <a:noFill/>
                    </a:lnL>
                    <a:lnR>
                      <a:noFill/>
                    </a:lnR>
                    <a:lnT>
                      <a:noFill/>
                    </a:lnT>
                    <a:lnB>
                      <a:noFill/>
                    </a:lnB>
                  </a:tcPr>
                </a:tc>
                <a:tc>
                  <a:txBody>
                    <a:bodyPr/>
                    <a:lstStyle/>
                    <a:p>
                      <a:r>
                        <a:rPr lang="en-US" sz="1600"/>
                        <a:t>really, already, still, early, now</a:t>
                      </a:r>
                    </a:p>
                  </a:txBody>
                  <a:tcPr marL="83680" marR="83680" marT="41840" marB="41840" anchor="ctr">
                    <a:lnL>
                      <a:noFill/>
                    </a:lnL>
                    <a:lnR>
                      <a:noFill/>
                    </a:lnR>
                    <a:lnT>
                      <a:noFill/>
                    </a:lnT>
                    <a:lnB>
                      <a:noFill/>
                    </a:lnB>
                  </a:tcPr>
                </a:tc>
                <a:extLst>
                  <a:ext uri="{0D108BD9-81ED-4DB2-BD59-A6C34878D82A}">
                    <a16:rowId xmlns:a16="http://schemas.microsoft.com/office/drawing/2014/main" val="2673207638"/>
                  </a:ext>
                </a:extLst>
              </a:tr>
              <a:tr h="334718">
                <a:tc>
                  <a:txBody>
                    <a:bodyPr/>
                    <a:lstStyle/>
                    <a:p>
                      <a:r>
                        <a:rPr lang="en-IN" sz="1600"/>
                        <a:t>CONJ</a:t>
                      </a:r>
                    </a:p>
                  </a:txBody>
                  <a:tcPr marL="83680" marR="83680" marT="41840" marB="41840" anchor="ctr">
                    <a:lnL>
                      <a:noFill/>
                    </a:lnL>
                    <a:lnR>
                      <a:noFill/>
                    </a:lnR>
                    <a:lnT>
                      <a:noFill/>
                    </a:lnT>
                    <a:lnB>
                      <a:noFill/>
                    </a:lnB>
                  </a:tcPr>
                </a:tc>
                <a:tc>
                  <a:txBody>
                    <a:bodyPr/>
                    <a:lstStyle/>
                    <a:p>
                      <a:r>
                        <a:rPr lang="en-IN" sz="1600"/>
                        <a:t>conjunction</a:t>
                      </a:r>
                    </a:p>
                  </a:txBody>
                  <a:tcPr marL="83680" marR="83680" marT="41840" marB="41840" anchor="ctr">
                    <a:lnL>
                      <a:noFill/>
                    </a:lnL>
                    <a:lnR>
                      <a:noFill/>
                    </a:lnR>
                    <a:lnT>
                      <a:noFill/>
                    </a:lnT>
                    <a:lnB>
                      <a:noFill/>
                    </a:lnB>
                  </a:tcPr>
                </a:tc>
                <a:tc>
                  <a:txBody>
                    <a:bodyPr/>
                    <a:lstStyle/>
                    <a:p>
                      <a:r>
                        <a:rPr lang="en-US" sz="1600" dirty="0"/>
                        <a:t>and, or, but, if, while, although</a:t>
                      </a:r>
                    </a:p>
                  </a:txBody>
                  <a:tcPr marL="83680" marR="83680" marT="41840" marB="41840" anchor="ctr">
                    <a:lnL>
                      <a:noFill/>
                    </a:lnL>
                    <a:lnR>
                      <a:noFill/>
                    </a:lnR>
                    <a:lnT>
                      <a:noFill/>
                    </a:lnT>
                    <a:lnB>
                      <a:noFill/>
                    </a:lnB>
                  </a:tcPr>
                </a:tc>
                <a:extLst>
                  <a:ext uri="{0D108BD9-81ED-4DB2-BD59-A6C34878D82A}">
                    <a16:rowId xmlns:a16="http://schemas.microsoft.com/office/drawing/2014/main" val="3653476456"/>
                  </a:ext>
                </a:extLst>
              </a:tr>
              <a:tr h="334718">
                <a:tc>
                  <a:txBody>
                    <a:bodyPr/>
                    <a:lstStyle/>
                    <a:p>
                      <a:r>
                        <a:rPr lang="en-IN" sz="1600"/>
                        <a:t>DET</a:t>
                      </a:r>
                    </a:p>
                  </a:txBody>
                  <a:tcPr marL="83680" marR="83680" marT="41840" marB="41840" anchor="ctr">
                    <a:lnL>
                      <a:noFill/>
                    </a:lnL>
                    <a:lnR>
                      <a:noFill/>
                    </a:lnR>
                    <a:lnT>
                      <a:noFill/>
                    </a:lnT>
                    <a:lnB>
                      <a:noFill/>
                    </a:lnB>
                  </a:tcPr>
                </a:tc>
                <a:tc>
                  <a:txBody>
                    <a:bodyPr/>
                    <a:lstStyle/>
                    <a:p>
                      <a:r>
                        <a:rPr lang="en-IN" sz="1600"/>
                        <a:t>determiner, article</a:t>
                      </a:r>
                    </a:p>
                  </a:txBody>
                  <a:tcPr marL="83680" marR="83680" marT="41840" marB="41840" anchor="ctr">
                    <a:lnL>
                      <a:noFill/>
                    </a:lnL>
                    <a:lnR>
                      <a:noFill/>
                    </a:lnR>
                    <a:lnT>
                      <a:noFill/>
                    </a:lnT>
                    <a:lnB>
                      <a:noFill/>
                    </a:lnB>
                  </a:tcPr>
                </a:tc>
                <a:tc>
                  <a:txBody>
                    <a:bodyPr/>
                    <a:lstStyle/>
                    <a:p>
                      <a:r>
                        <a:rPr lang="en-US" sz="1600"/>
                        <a:t>the, a, some, most, every, no, which</a:t>
                      </a:r>
                    </a:p>
                  </a:txBody>
                  <a:tcPr marL="83680" marR="83680" marT="41840" marB="41840" anchor="ctr">
                    <a:lnL>
                      <a:noFill/>
                    </a:lnL>
                    <a:lnR>
                      <a:noFill/>
                    </a:lnR>
                    <a:lnT>
                      <a:noFill/>
                    </a:lnT>
                    <a:lnB>
                      <a:noFill/>
                    </a:lnB>
                  </a:tcPr>
                </a:tc>
                <a:extLst>
                  <a:ext uri="{0D108BD9-81ED-4DB2-BD59-A6C34878D82A}">
                    <a16:rowId xmlns:a16="http://schemas.microsoft.com/office/drawing/2014/main" val="2396508076"/>
                  </a:ext>
                </a:extLst>
              </a:tr>
              <a:tr h="334718">
                <a:tc>
                  <a:txBody>
                    <a:bodyPr/>
                    <a:lstStyle/>
                    <a:p>
                      <a:r>
                        <a:rPr lang="en-IN" sz="1600"/>
                        <a:t>NOUN</a:t>
                      </a:r>
                    </a:p>
                  </a:txBody>
                  <a:tcPr marL="83680" marR="83680" marT="41840" marB="41840" anchor="ctr">
                    <a:lnL>
                      <a:noFill/>
                    </a:lnL>
                    <a:lnR>
                      <a:noFill/>
                    </a:lnR>
                    <a:lnT>
                      <a:noFill/>
                    </a:lnT>
                    <a:lnB>
                      <a:noFill/>
                    </a:lnB>
                  </a:tcPr>
                </a:tc>
                <a:tc>
                  <a:txBody>
                    <a:bodyPr/>
                    <a:lstStyle/>
                    <a:p>
                      <a:r>
                        <a:rPr lang="en-IN" sz="1600"/>
                        <a:t>noun</a:t>
                      </a:r>
                    </a:p>
                  </a:txBody>
                  <a:tcPr marL="83680" marR="83680" marT="41840" marB="41840" anchor="ctr">
                    <a:lnL>
                      <a:noFill/>
                    </a:lnL>
                    <a:lnR>
                      <a:noFill/>
                    </a:lnR>
                    <a:lnT>
                      <a:noFill/>
                    </a:lnT>
                    <a:lnB>
                      <a:noFill/>
                    </a:lnB>
                  </a:tcPr>
                </a:tc>
                <a:tc>
                  <a:txBody>
                    <a:bodyPr/>
                    <a:lstStyle/>
                    <a:p>
                      <a:r>
                        <a:rPr lang="en-US" sz="1600"/>
                        <a:t>year, home, costs, time, Africa</a:t>
                      </a:r>
                    </a:p>
                  </a:txBody>
                  <a:tcPr marL="83680" marR="83680" marT="41840" marB="41840" anchor="ctr">
                    <a:lnL>
                      <a:noFill/>
                    </a:lnL>
                    <a:lnR>
                      <a:noFill/>
                    </a:lnR>
                    <a:lnT>
                      <a:noFill/>
                    </a:lnT>
                    <a:lnB>
                      <a:noFill/>
                    </a:lnB>
                  </a:tcPr>
                </a:tc>
                <a:extLst>
                  <a:ext uri="{0D108BD9-81ED-4DB2-BD59-A6C34878D82A}">
                    <a16:rowId xmlns:a16="http://schemas.microsoft.com/office/drawing/2014/main" val="3017567687"/>
                  </a:ext>
                </a:extLst>
              </a:tr>
              <a:tr h="334718">
                <a:tc>
                  <a:txBody>
                    <a:bodyPr/>
                    <a:lstStyle/>
                    <a:p>
                      <a:r>
                        <a:rPr lang="en-IN" sz="1600"/>
                        <a:t>NUM</a:t>
                      </a:r>
                    </a:p>
                  </a:txBody>
                  <a:tcPr marL="83680" marR="83680" marT="41840" marB="41840" anchor="ctr">
                    <a:lnL>
                      <a:noFill/>
                    </a:lnL>
                    <a:lnR>
                      <a:noFill/>
                    </a:lnR>
                    <a:lnT>
                      <a:noFill/>
                    </a:lnT>
                    <a:lnB>
                      <a:noFill/>
                    </a:lnB>
                  </a:tcPr>
                </a:tc>
                <a:tc>
                  <a:txBody>
                    <a:bodyPr/>
                    <a:lstStyle/>
                    <a:p>
                      <a:r>
                        <a:rPr lang="en-IN" sz="1600"/>
                        <a:t>numeral</a:t>
                      </a:r>
                    </a:p>
                  </a:txBody>
                  <a:tcPr marL="83680" marR="83680" marT="41840" marB="41840" anchor="ctr">
                    <a:lnL>
                      <a:noFill/>
                    </a:lnL>
                    <a:lnR>
                      <a:noFill/>
                    </a:lnR>
                    <a:lnT>
                      <a:noFill/>
                    </a:lnT>
                    <a:lnB>
                      <a:noFill/>
                    </a:lnB>
                  </a:tcPr>
                </a:tc>
                <a:tc>
                  <a:txBody>
                    <a:bodyPr/>
                    <a:lstStyle/>
                    <a:p>
                      <a:r>
                        <a:rPr lang="en-IN" sz="1600"/>
                        <a:t>twenty-four, fourth, 1991, 14:24</a:t>
                      </a:r>
                    </a:p>
                  </a:txBody>
                  <a:tcPr marL="83680" marR="83680" marT="41840" marB="41840" anchor="ctr">
                    <a:lnL>
                      <a:noFill/>
                    </a:lnL>
                    <a:lnR>
                      <a:noFill/>
                    </a:lnR>
                    <a:lnT>
                      <a:noFill/>
                    </a:lnT>
                    <a:lnB>
                      <a:noFill/>
                    </a:lnB>
                  </a:tcPr>
                </a:tc>
                <a:extLst>
                  <a:ext uri="{0D108BD9-81ED-4DB2-BD59-A6C34878D82A}">
                    <a16:rowId xmlns:a16="http://schemas.microsoft.com/office/drawing/2014/main" val="4278280258"/>
                  </a:ext>
                </a:extLst>
              </a:tr>
              <a:tr h="334718">
                <a:tc>
                  <a:txBody>
                    <a:bodyPr/>
                    <a:lstStyle/>
                    <a:p>
                      <a:r>
                        <a:rPr lang="en-IN" sz="1600"/>
                        <a:t>PRT</a:t>
                      </a:r>
                    </a:p>
                  </a:txBody>
                  <a:tcPr marL="83680" marR="83680" marT="41840" marB="41840" anchor="ctr">
                    <a:lnL>
                      <a:noFill/>
                    </a:lnL>
                    <a:lnR>
                      <a:noFill/>
                    </a:lnR>
                    <a:lnT>
                      <a:noFill/>
                    </a:lnT>
                    <a:lnB>
                      <a:noFill/>
                    </a:lnB>
                  </a:tcPr>
                </a:tc>
                <a:tc>
                  <a:txBody>
                    <a:bodyPr/>
                    <a:lstStyle/>
                    <a:p>
                      <a:r>
                        <a:rPr lang="en-IN" sz="1600"/>
                        <a:t>particle</a:t>
                      </a:r>
                    </a:p>
                  </a:txBody>
                  <a:tcPr marL="83680" marR="83680" marT="41840" marB="41840" anchor="ctr">
                    <a:lnL>
                      <a:noFill/>
                    </a:lnL>
                    <a:lnR>
                      <a:noFill/>
                    </a:lnR>
                    <a:lnT>
                      <a:noFill/>
                    </a:lnT>
                    <a:lnB>
                      <a:noFill/>
                    </a:lnB>
                  </a:tcPr>
                </a:tc>
                <a:tc>
                  <a:txBody>
                    <a:bodyPr/>
                    <a:lstStyle/>
                    <a:p>
                      <a:r>
                        <a:rPr lang="en-US" sz="1600"/>
                        <a:t>at, on, out, over per, that, up, with</a:t>
                      </a:r>
                    </a:p>
                  </a:txBody>
                  <a:tcPr marL="83680" marR="83680" marT="41840" marB="41840" anchor="ctr">
                    <a:lnL>
                      <a:noFill/>
                    </a:lnL>
                    <a:lnR>
                      <a:noFill/>
                    </a:lnR>
                    <a:lnT>
                      <a:noFill/>
                    </a:lnT>
                    <a:lnB>
                      <a:noFill/>
                    </a:lnB>
                  </a:tcPr>
                </a:tc>
                <a:extLst>
                  <a:ext uri="{0D108BD9-81ED-4DB2-BD59-A6C34878D82A}">
                    <a16:rowId xmlns:a16="http://schemas.microsoft.com/office/drawing/2014/main" val="165088580"/>
                  </a:ext>
                </a:extLst>
              </a:tr>
              <a:tr h="334718">
                <a:tc>
                  <a:txBody>
                    <a:bodyPr/>
                    <a:lstStyle/>
                    <a:p>
                      <a:r>
                        <a:rPr lang="en-IN" sz="1600"/>
                        <a:t>PRON</a:t>
                      </a:r>
                    </a:p>
                  </a:txBody>
                  <a:tcPr marL="83680" marR="83680" marT="41840" marB="41840" anchor="ctr">
                    <a:lnL>
                      <a:noFill/>
                    </a:lnL>
                    <a:lnR>
                      <a:noFill/>
                    </a:lnR>
                    <a:lnT>
                      <a:noFill/>
                    </a:lnT>
                    <a:lnB>
                      <a:noFill/>
                    </a:lnB>
                  </a:tcPr>
                </a:tc>
                <a:tc>
                  <a:txBody>
                    <a:bodyPr/>
                    <a:lstStyle/>
                    <a:p>
                      <a:r>
                        <a:rPr lang="en-IN" sz="1600"/>
                        <a:t>pronoun</a:t>
                      </a:r>
                    </a:p>
                  </a:txBody>
                  <a:tcPr marL="83680" marR="83680" marT="41840" marB="41840" anchor="ctr">
                    <a:lnL>
                      <a:noFill/>
                    </a:lnL>
                    <a:lnR>
                      <a:noFill/>
                    </a:lnR>
                    <a:lnT>
                      <a:noFill/>
                    </a:lnT>
                    <a:lnB>
                      <a:noFill/>
                    </a:lnB>
                  </a:tcPr>
                </a:tc>
                <a:tc>
                  <a:txBody>
                    <a:bodyPr/>
                    <a:lstStyle/>
                    <a:p>
                      <a:r>
                        <a:rPr lang="en-US" sz="1600"/>
                        <a:t>he, their, her, its, my, I, us</a:t>
                      </a:r>
                    </a:p>
                  </a:txBody>
                  <a:tcPr marL="83680" marR="83680" marT="41840" marB="41840" anchor="ctr">
                    <a:lnL>
                      <a:noFill/>
                    </a:lnL>
                    <a:lnR>
                      <a:noFill/>
                    </a:lnR>
                    <a:lnT>
                      <a:noFill/>
                    </a:lnT>
                    <a:lnB>
                      <a:noFill/>
                    </a:lnB>
                  </a:tcPr>
                </a:tc>
                <a:extLst>
                  <a:ext uri="{0D108BD9-81ED-4DB2-BD59-A6C34878D82A}">
                    <a16:rowId xmlns:a16="http://schemas.microsoft.com/office/drawing/2014/main" val="1581133070"/>
                  </a:ext>
                </a:extLst>
              </a:tr>
              <a:tr h="334718">
                <a:tc>
                  <a:txBody>
                    <a:bodyPr/>
                    <a:lstStyle/>
                    <a:p>
                      <a:r>
                        <a:rPr lang="en-IN" sz="1600"/>
                        <a:t>VERB</a:t>
                      </a:r>
                    </a:p>
                  </a:txBody>
                  <a:tcPr marL="83680" marR="83680" marT="41840" marB="41840" anchor="ctr">
                    <a:lnL>
                      <a:noFill/>
                    </a:lnL>
                    <a:lnR>
                      <a:noFill/>
                    </a:lnR>
                    <a:lnT>
                      <a:noFill/>
                    </a:lnT>
                    <a:lnB>
                      <a:noFill/>
                    </a:lnB>
                  </a:tcPr>
                </a:tc>
                <a:tc>
                  <a:txBody>
                    <a:bodyPr/>
                    <a:lstStyle/>
                    <a:p>
                      <a:r>
                        <a:rPr lang="en-IN" sz="1600"/>
                        <a:t>verb</a:t>
                      </a:r>
                    </a:p>
                  </a:txBody>
                  <a:tcPr marL="83680" marR="83680" marT="41840" marB="41840" anchor="ctr">
                    <a:lnL>
                      <a:noFill/>
                    </a:lnL>
                    <a:lnR>
                      <a:noFill/>
                    </a:lnR>
                    <a:lnT>
                      <a:noFill/>
                    </a:lnT>
                    <a:lnB>
                      <a:noFill/>
                    </a:lnB>
                  </a:tcPr>
                </a:tc>
                <a:tc>
                  <a:txBody>
                    <a:bodyPr/>
                    <a:lstStyle/>
                    <a:p>
                      <a:r>
                        <a:rPr lang="en-US" sz="1600"/>
                        <a:t>is, say, told, given, playing, would</a:t>
                      </a:r>
                    </a:p>
                  </a:txBody>
                  <a:tcPr marL="83680" marR="83680" marT="41840" marB="41840" anchor="ctr">
                    <a:lnL>
                      <a:noFill/>
                    </a:lnL>
                    <a:lnR>
                      <a:noFill/>
                    </a:lnR>
                    <a:lnT>
                      <a:noFill/>
                    </a:lnT>
                    <a:lnB>
                      <a:noFill/>
                    </a:lnB>
                  </a:tcPr>
                </a:tc>
                <a:extLst>
                  <a:ext uri="{0D108BD9-81ED-4DB2-BD59-A6C34878D82A}">
                    <a16:rowId xmlns:a16="http://schemas.microsoft.com/office/drawing/2014/main" val="101939703"/>
                  </a:ext>
                </a:extLst>
              </a:tr>
              <a:tr h="334718">
                <a:tc>
                  <a:txBody>
                    <a:bodyPr/>
                    <a:lstStyle/>
                    <a:p>
                      <a:r>
                        <a:rPr lang="en-IN" sz="1600"/>
                        <a:t>.</a:t>
                      </a:r>
                    </a:p>
                  </a:txBody>
                  <a:tcPr marL="83680" marR="83680" marT="41840" marB="41840" anchor="ctr">
                    <a:lnL>
                      <a:noFill/>
                    </a:lnL>
                    <a:lnR>
                      <a:noFill/>
                    </a:lnR>
                    <a:lnT>
                      <a:noFill/>
                    </a:lnT>
                    <a:lnB>
                      <a:noFill/>
                    </a:lnB>
                  </a:tcPr>
                </a:tc>
                <a:tc>
                  <a:txBody>
                    <a:bodyPr/>
                    <a:lstStyle/>
                    <a:p>
                      <a:r>
                        <a:rPr lang="en-IN" sz="1600"/>
                        <a:t>punctuation marks</a:t>
                      </a:r>
                    </a:p>
                  </a:txBody>
                  <a:tcPr marL="83680" marR="83680" marT="41840" marB="41840" anchor="ctr">
                    <a:lnL>
                      <a:noFill/>
                    </a:lnL>
                    <a:lnR>
                      <a:noFill/>
                    </a:lnR>
                    <a:lnT>
                      <a:noFill/>
                    </a:lnT>
                    <a:lnB>
                      <a:noFill/>
                    </a:lnB>
                  </a:tcPr>
                </a:tc>
                <a:tc>
                  <a:txBody>
                    <a:bodyPr/>
                    <a:lstStyle/>
                    <a:p>
                      <a:r>
                        <a:rPr lang="en-IN" sz="1600"/>
                        <a:t>. , ; !</a:t>
                      </a:r>
                    </a:p>
                  </a:txBody>
                  <a:tcPr marL="83680" marR="83680" marT="41840" marB="41840" anchor="ctr">
                    <a:lnL>
                      <a:noFill/>
                    </a:lnL>
                    <a:lnR>
                      <a:noFill/>
                    </a:lnR>
                    <a:lnT>
                      <a:noFill/>
                    </a:lnT>
                    <a:lnB>
                      <a:noFill/>
                    </a:lnB>
                  </a:tcPr>
                </a:tc>
                <a:extLst>
                  <a:ext uri="{0D108BD9-81ED-4DB2-BD59-A6C34878D82A}">
                    <a16:rowId xmlns:a16="http://schemas.microsoft.com/office/drawing/2014/main" val="3870906121"/>
                  </a:ext>
                </a:extLst>
              </a:tr>
              <a:tr h="334718">
                <a:tc>
                  <a:txBody>
                    <a:bodyPr/>
                    <a:lstStyle/>
                    <a:p>
                      <a:r>
                        <a:rPr lang="en-IN" sz="1600"/>
                        <a:t>X</a:t>
                      </a:r>
                    </a:p>
                  </a:txBody>
                  <a:tcPr marL="83680" marR="83680" marT="41840" marB="41840" anchor="ctr">
                    <a:lnL>
                      <a:noFill/>
                    </a:lnL>
                    <a:lnR>
                      <a:noFill/>
                    </a:lnR>
                    <a:lnT>
                      <a:noFill/>
                    </a:lnT>
                    <a:lnB>
                      <a:noFill/>
                    </a:lnB>
                  </a:tcPr>
                </a:tc>
                <a:tc>
                  <a:txBody>
                    <a:bodyPr/>
                    <a:lstStyle/>
                    <a:p>
                      <a:r>
                        <a:rPr lang="en-IN" sz="1600"/>
                        <a:t>other</a:t>
                      </a:r>
                    </a:p>
                  </a:txBody>
                  <a:tcPr marL="83680" marR="83680" marT="41840" marB="41840" anchor="ctr">
                    <a:lnL>
                      <a:noFill/>
                    </a:lnL>
                    <a:lnR>
                      <a:noFill/>
                    </a:lnR>
                    <a:lnT>
                      <a:noFill/>
                    </a:lnT>
                    <a:lnB>
                      <a:noFill/>
                    </a:lnB>
                  </a:tcPr>
                </a:tc>
                <a:tc>
                  <a:txBody>
                    <a:bodyPr/>
                    <a:lstStyle/>
                    <a:p>
                      <a:r>
                        <a:rPr lang="de-DE" sz="1600" dirty="0"/>
                        <a:t>ersatz, esprit, dunno, gr8, univeristy</a:t>
                      </a:r>
                    </a:p>
                  </a:txBody>
                  <a:tcPr marL="83680" marR="83680" marT="41840" marB="41840" anchor="ctr">
                    <a:lnL>
                      <a:noFill/>
                    </a:lnL>
                    <a:lnR>
                      <a:noFill/>
                    </a:lnR>
                    <a:lnT>
                      <a:noFill/>
                    </a:lnT>
                    <a:lnB>
                      <a:noFill/>
                    </a:lnB>
                  </a:tcPr>
                </a:tc>
                <a:extLst>
                  <a:ext uri="{0D108BD9-81ED-4DB2-BD59-A6C34878D82A}">
                    <a16:rowId xmlns:a16="http://schemas.microsoft.com/office/drawing/2014/main" val="2028649896"/>
                  </a:ext>
                </a:extLst>
              </a:tr>
            </a:tbl>
          </a:graphicData>
        </a:graphic>
      </p:graphicFrame>
      <p:sp>
        <p:nvSpPr>
          <p:cNvPr id="10" name="Rectangle 1">
            <a:extLst>
              <a:ext uri="{FF2B5EF4-FFF2-40B4-BE49-F238E27FC236}">
                <a16:creationId xmlns:a16="http://schemas.microsoft.com/office/drawing/2014/main" id="{93B93EFE-4450-0267-C99C-98D23F6AC189}"/>
              </a:ext>
            </a:extLst>
          </p:cNvPr>
          <p:cNvSpPr>
            <a:spLocks noChangeArrowheads="1"/>
          </p:cNvSpPr>
          <p:nvPr/>
        </p:nvSpPr>
        <p:spPr bwMode="auto">
          <a:xfrm>
            <a:off x="1342531" y="135792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Universal Part-of-Speech </a:t>
            </a:r>
            <a:r>
              <a:rPr kumimoji="0" lang="en-US" altLang="en-US" sz="1800" b="0" i="0" u="none" strike="noStrike" cap="none" normalizeH="0" baseline="0" dirty="0" err="1">
                <a:ln>
                  <a:noFill/>
                </a:ln>
                <a:solidFill>
                  <a:schemeClr val="tx1"/>
                </a:solidFill>
                <a:effectLst/>
                <a:latin typeface="Arial" panose="020B0604020202020204" pitchFamily="34" charset="0"/>
              </a:rPr>
              <a:t>Tagset</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05012437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DC1B84-16A5-FCAA-4E84-00E4D4E4D876}"/>
              </a:ext>
            </a:extLst>
          </p:cNvPr>
          <p:cNvSpPr>
            <a:spLocks noGrp="1"/>
          </p:cNvSpPr>
          <p:nvPr>
            <p:ph type="title"/>
          </p:nvPr>
        </p:nvSpPr>
        <p:spPr/>
        <p:txBody>
          <a:bodyPr>
            <a:normAutofit/>
          </a:bodyPr>
          <a:lstStyle/>
          <a:p>
            <a:r>
              <a:rPr lang="en-US" sz="3200" b="1" dirty="0">
                <a:latin typeface="Times New Roman" panose="02020603050405020304" pitchFamily="18" charset="0"/>
                <a:cs typeface="Times New Roman" panose="02020603050405020304" pitchFamily="18" charset="0"/>
              </a:rPr>
              <a:t>Use of Parts of Speech Tagging in NLP</a:t>
            </a:r>
            <a:br>
              <a:rPr lang="en-US" sz="3200" b="1" dirty="0">
                <a:latin typeface="Times New Roman" panose="02020603050405020304" pitchFamily="18" charset="0"/>
                <a:cs typeface="Times New Roman" panose="02020603050405020304" pitchFamily="18" charset="0"/>
              </a:rPr>
            </a:br>
            <a:endParaRPr lang="en-IN" sz="32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6D80C02D-7FD9-B43E-985F-3998D6783DD3}"/>
              </a:ext>
            </a:extLst>
          </p:cNvPr>
          <p:cNvSpPr>
            <a:spLocks noGrp="1"/>
          </p:cNvSpPr>
          <p:nvPr>
            <p:ph idx="1"/>
          </p:nvPr>
        </p:nvSpPr>
        <p:spPr/>
        <p:txBody>
          <a:bodyPr>
            <a:normAutofit fontScale="92500" lnSpcReduction="10000"/>
          </a:bodyPr>
          <a:lstStyle/>
          <a:p>
            <a:pPr>
              <a:buFont typeface="+mj-lt"/>
              <a:buAutoNum type="arabicPeriod"/>
            </a:pPr>
            <a:r>
              <a:rPr lang="en-US" b="1" dirty="0">
                <a:latin typeface="Times New Roman" panose="02020603050405020304" pitchFamily="18" charset="0"/>
                <a:cs typeface="Times New Roman" panose="02020603050405020304" pitchFamily="18" charset="0"/>
              </a:rPr>
              <a:t>To understand the grammatical structure of a sentence: </a:t>
            </a:r>
            <a:r>
              <a:rPr lang="en-US" dirty="0">
                <a:latin typeface="Times New Roman" panose="02020603050405020304" pitchFamily="18" charset="0"/>
                <a:cs typeface="Times New Roman" panose="02020603050405020304" pitchFamily="18" charset="0"/>
              </a:rPr>
              <a:t>By labeling each word with its POS, we can better understand the syntax and structure of a sentence. </a:t>
            </a:r>
          </a:p>
          <a:p>
            <a:pPr>
              <a:buFont typeface="+mj-lt"/>
              <a:buAutoNum type="arabicPeriod"/>
            </a:pPr>
            <a:r>
              <a:rPr lang="en-US" b="1" dirty="0">
                <a:latin typeface="Times New Roman" panose="02020603050405020304" pitchFamily="18" charset="0"/>
                <a:cs typeface="Times New Roman" panose="02020603050405020304" pitchFamily="18" charset="0"/>
              </a:rPr>
              <a:t>To disambiguate words with multiple meanings: </a:t>
            </a:r>
            <a:r>
              <a:rPr lang="en-US" dirty="0">
                <a:latin typeface="Times New Roman" panose="02020603050405020304" pitchFamily="18" charset="0"/>
                <a:cs typeface="Times New Roman" panose="02020603050405020304" pitchFamily="18" charset="0"/>
              </a:rPr>
              <a:t>Some words, such as “bank,” can have multiple meanings depending on the context in which they are used. </a:t>
            </a:r>
          </a:p>
          <a:p>
            <a:pPr>
              <a:buFont typeface="+mj-lt"/>
              <a:buAutoNum type="arabicPeriod"/>
            </a:pPr>
            <a:r>
              <a:rPr lang="en-US" b="1" dirty="0">
                <a:latin typeface="Times New Roman" panose="02020603050405020304" pitchFamily="18" charset="0"/>
                <a:cs typeface="Times New Roman" panose="02020603050405020304" pitchFamily="18" charset="0"/>
              </a:rPr>
              <a:t>To improve the accuracy of NLP tasks:</a:t>
            </a:r>
            <a:r>
              <a:rPr lang="en-US" dirty="0">
                <a:latin typeface="Times New Roman" panose="02020603050405020304" pitchFamily="18" charset="0"/>
                <a:cs typeface="Times New Roman" panose="02020603050405020304" pitchFamily="18" charset="0"/>
              </a:rPr>
              <a:t> POS tagging can help improve the performance of various NLP tasks, such as named entity recognition and text classification. </a:t>
            </a:r>
          </a:p>
          <a:p>
            <a:pPr>
              <a:buFont typeface="+mj-lt"/>
              <a:buAutoNum type="arabicPeriod"/>
            </a:pPr>
            <a:r>
              <a:rPr lang="en-US" b="1" dirty="0">
                <a:latin typeface="Times New Roman" panose="02020603050405020304" pitchFamily="18" charset="0"/>
                <a:cs typeface="Times New Roman" panose="02020603050405020304" pitchFamily="18" charset="0"/>
              </a:rPr>
              <a:t>To facilitate research in linguistics: </a:t>
            </a:r>
            <a:r>
              <a:rPr lang="en-US" dirty="0">
                <a:latin typeface="Times New Roman" panose="02020603050405020304" pitchFamily="18" charset="0"/>
                <a:cs typeface="Times New Roman" panose="02020603050405020304" pitchFamily="18" charset="0"/>
              </a:rPr>
              <a:t>POS tagging can also be used to study the patterns and characteristics of language use and to gain insights into the structure and function of different parts of speech.</a:t>
            </a:r>
          </a:p>
          <a:p>
            <a:endParaRPr lang="en-IN" dirty="0"/>
          </a:p>
        </p:txBody>
      </p:sp>
      <p:sp>
        <p:nvSpPr>
          <p:cNvPr id="4" name="Date Placeholder 3">
            <a:extLst>
              <a:ext uri="{FF2B5EF4-FFF2-40B4-BE49-F238E27FC236}">
                <a16:creationId xmlns:a16="http://schemas.microsoft.com/office/drawing/2014/main" id="{DF6AF993-0DD6-728B-783D-B651BF34CE95}"/>
              </a:ext>
            </a:extLst>
          </p:cNvPr>
          <p:cNvSpPr>
            <a:spLocks noGrp="1"/>
          </p:cNvSpPr>
          <p:nvPr>
            <p:ph type="dt" sz="half" idx="10"/>
          </p:nvPr>
        </p:nvSpPr>
        <p:spPr/>
        <p:txBody>
          <a:bodyPr/>
          <a:lstStyle/>
          <a:p>
            <a:fld id="{1285668A-5733-449C-976A-039B81C95650}" type="datetime1">
              <a:rPr lang="en-IN" smtClean="0"/>
              <a:t>03-06-2024</a:t>
            </a:fld>
            <a:endParaRPr lang="en-IN"/>
          </a:p>
        </p:txBody>
      </p:sp>
      <p:sp>
        <p:nvSpPr>
          <p:cNvPr id="5" name="Footer Placeholder 4">
            <a:extLst>
              <a:ext uri="{FF2B5EF4-FFF2-40B4-BE49-F238E27FC236}">
                <a16:creationId xmlns:a16="http://schemas.microsoft.com/office/drawing/2014/main" id="{2027EA84-2DDB-C575-21BF-16B0D2A0B514}"/>
              </a:ext>
            </a:extLst>
          </p:cNvPr>
          <p:cNvSpPr>
            <a:spLocks noGrp="1"/>
          </p:cNvSpPr>
          <p:nvPr>
            <p:ph type="ftr" sz="quarter" idx="11"/>
          </p:nvPr>
        </p:nvSpPr>
        <p:spPr/>
        <p:txBody>
          <a:bodyPr/>
          <a:lstStyle/>
          <a:p>
            <a:r>
              <a:rPr lang="en-IN"/>
              <a:t>NATURAL LANGUAGE PROCESSING</a:t>
            </a:r>
          </a:p>
        </p:txBody>
      </p:sp>
      <p:sp>
        <p:nvSpPr>
          <p:cNvPr id="6" name="Rectangle 5">
            <a:extLst>
              <a:ext uri="{FF2B5EF4-FFF2-40B4-BE49-F238E27FC236}">
                <a16:creationId xmlns:a16="http://schemas.microsoft.com/office/drawing/2014/main" id="{6CF64FDA-4EC1-5B1F-FF1D-8B9CB1DADBE3}"/>
              </a:ext>
            </a:extLst>
          </p:cNvPr>
          <p:cNvSpPr/>
          <p:nvPr/>
        </p:nvSpPr>
        <p:spPr>
          <a:xfrm>
            <a:off x="207729" y="1308885"/>
            <a:ext cx="12104637" cy="45719"/>
          </a:xfrm>
          <a:prstGeom prst="rect">
            <a:avLst/>
          </a:prstGeom>
          <a:solidFill>
            <a:srgbClr val="EED126"/>
          </a:solidFill>
          <a:ln>
            <a:solidFill>
              <a:srgbClr val="EED1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7" name="Rectangle 6">
            <a:extLst>
              <a:ext uri="{FF2B5EF4-FFF2-40B4-BE49-F238E27FC236}">
                <a16:creationId xmlns:a16="http://schemas.microsoft.com/office/drawing/2014/main" id="{3F5EA92A-85EC-6EBA-5C79-612733F07913}"/>
              </a:ext>
            </a:extLst>
          </p:cNvPr>
          <p:cNvSpPr/>
          <p:nvPr/>
        </p:nvSpPr>
        <p:spPr>
          <a:xfrm>
            <a:off x="207729" y="1504635"/>
            <a:ext cx="12104637" cy="102956"/>
          </a:xfrm>
          <a:prstGeom prst="rect">
            <a:avLst/>
          </a:prstGeom>
          <a:ln>
            <a:noFill/>
          </a:ln>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a:p>
        </p:txBody>
      </p:sp>
      <p:pic>
        <p:nvPicPr>
          <p:cNvPr id="8" name="Picture 7">
            <a:extLst>
              <a:ext uri="{FF2B5EF4-FFF2-40B4-BE49-F238E27FC236}">
                <a16:creationId xmlns:a16="http://schemas.microsoft.com/office/drawing/2014/main" id="{85003B9E-CB64-9B7B-5D02-E44C01C85CD1}"/>
              </a:ext>
            </a:extLst>
          </p:cNvPr>
          <p:cNvPicPr>
            <a:picLocks noChangeAspect="1"/>
          </p:cNvPicPr>
          <p:nvPr/>
        </p:nvPicPr>
        <p:blipFill>
          <a:blip r:embed="rId2" cstate="print"/>
          <a:stretch>
            <a:fillRect/>
          </a:stretch>
        </p:blipFill>
        <p:spPr>
          <a:xfrm>
            <a:off x="5160730" y="984584"/>
            <a:ext cx="1613952" cy="706104"/>
          </a:xfrm>
          <a:prstGeom prst="rect">
            <a:avLst/>
          </a:prstGeom>
        </p:spPr>
      </p:pic>
    </p:spTree>
    <p:extLst>
      <p:ext uri="{BB962C8B-B14F-4D97-AF65-F5344CB8AC3E}">
        <p14:creationId xmlns:p14="http://schemas.microsoft.com/office/powerpoint/2010/main" val="206964386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E250FF-FB1C-EDAE-DFB3-BCD863EF6D0A}"/>
              </a:ext>
            </a:extLst>
          </p:cNvPr>
          <p:cNvSpPr>
            <a:spLocks noGrp="1"/>
          </p:cNvSpPr>
          <p:nvPr>
            <p:ph type="title"/>
          </p:nvPr>
        </p:nvSpPr>
        <p:spPr/>
        <p:txBody>
          <a:bodyPr/>
          <a:lstStyle/>
          <a:p>
            <a:r>
              <a:rPr lang="en-US" sz="3200" b="1" dirty="0">
                <a:latin typeface="Times New Roman" panose="02020603050405020304" pitchFamily="18" charset="0"/>
                <a:cs typeface="Times New Roman" panose="02020603050405020304" pitchFamily="18" charset="0"/>
              </a:rPr>
              <a:t>Steps Involved in the POS tagging</a:t>
            </a:r>
            <a:br>
              <a:rPr lang="en-US" b="1" dirty="0"/>
            </a:br>
            <a:endParaRPr lang="en-IN" dirty="0"/>
          </a:p>
        </p:txBody>
      </p:sp>
      <p:sp>
        <p:nvSpPr>
          <p:cNvPr id="4" name="Date Placeholder 3">
            <a:extLst>
              <a:ext uri="{FF2B5EF4-FFF2-40B4-BE49-F238E27FC236}">
                <a16:creationId xmlns:a16="http://schemas.microsoft.com/office/drawing/2014/main" id="{08B7D538-A3FF-7137-06CC-E9CF406A201B}"/>
              </a:ext>
            </a:extLst>
          </p:cNvPr>
          <p:cNvSpPr>
            <a:spLocks noGrp="1"/>
          </p:cNvSpPr>
          <p:nvPr>
            <p:ph type="dt" sz="half" idx="10"/>
          </p:nvPr>
        </p:nvSpPr>
        <p:spPr/>
        <p:txBody>
          <a:bodyPr/>
          <a:lstStyle/>
          <a:p>
            <a:fld id="{1285668A-5733-449C-976A-039B81C95650}" type="datetime1">
              <a:rPr lang="en-IN" smtClean="0"/>
              <a:t>03-06-2024</a:t>
            </a:fld>
            <a:endParaRPr lang="en-IN"/>
          </a:p>
        </p:txBody>
      </p:sp>
      <p:sp>
        <p:nvSpPr>
          <p:cNvPr id="5" name="Footer Placeholder 4">
            <a:extLst>
              <a:ext uri="{FF2B5EF4-FFF2-40B4-BE49-F238E27FC236}">
                <a16:creationId xmlns:a16="http://schemas.microsoft.com/office/drawing/2014/main" id="{89F02ED7-85FA-E146-93D8-D7FF6126BEDC}"/>
              </a:ext>
            </a:extLst>
          </p:cNvPr>
          <p:cNvSpPr>
            <a:spLocks noGrp="1"/>
          </p:cNvSpPr>
          <p:nvPr>
            <p:ph type="ftr" sz="quarter" idx="11"/>
          </p:nvPr>
        </p:nvSpPr>
        <p:spPr/>
        <p:txBody>
          <a:bodyPr/>
          <a:lstStyle/>
          <a:p>
            <a:r>
              <a:rPr lang="en-IN"/>
              <a:t>NATURAL LANGUAGE PROCESSING</a:t>
            </a:r>
          </a:p>
        </p:txBody>
      </p:sp>
      <p:sp>
        <p:nvSpPr>
          <p:cNvPr id="6" name="Rectangle 5">
            <a:extLst>
              <a:ext uri="{FF2B5EF4-FFF2-40B4-BE49-F238E27FC236}">
                <a16:creationId xmlns:a16="http://schemas.microsoft.com/office/drawing/2014/main" id="{B027B9FC-BD8B-8238-34D5-0E18C44B213D}"/>
              </a:ext>
            </a:extLst>
          </p:cNvPr>
          <p:cNvSpPr/>
          <p:nvPr/>
        </p:nvSpPr>
        <p:spPr>
          <a:xfrm>
            <a:off x="231026" y="1488272"/>
            <a:ext cx="12104637" cy="45719"/>
          </a:xfrm>
          <a:prstGeom prst="rect">
            <a:avLst/>
          </a:prstGeom>
          <a:solidFill>
            <a:srgbClr val="EED126"/>
          </a:solidFill>
          <a:ln>
            <a:solidFill>
              <a:srgbClr val="EED1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7" name="Rectangle 6">
            <a:extLst>
              <a:ext uri="{FF2B5EF4-FFF2-40B4-BE49-F238E27FC236}">
                <a16:creationId xmlns:a16="http://schemas.microsoft.com/office/drawing/2014/main" id="{97AD8A49-17D6-A9EE-F459-04E8A41CE664}"/>
              </a:ext>
            </a:extLst>
          </p:cNvPr>
          <p:cNvSpPr/>
          <p:nvPr/>
        </p:nvSpPr>
        <p:spPr>
          <a:xfrm>
            <a:off x="231026" y="1684022"/>
            <a:ext cx="12104637" cy="102956"/>
          </a:xfrm>
          <a:prstGeom prst="rect">
            <a:avLst/>
          </a:prstGeom>
          <a:ln>
            <a:noFill/>
          </a:ln>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a:p>
        </p:txBody>
      </p:sp>
      <p:pic>
        <p:nvPicPr>
          <p:cNvPr id="8" name="Picture 7">
            <a:extLst>
              <a:ext uri="{FF2B5EF4-FFF2-40B4-BE49-F238E27FC236}">
                <a16:creationId xmlns:a16="http://schemas.microsoft.com/office/drawing/2014/main" id="{829B04C6-1757-1FD0-7D49-6583C5430174}"/>
              </a:ext>
            </a:extLst>
          </p:cNvPr>
          <p:cNvPicPr>
            <a:picLocks noChangeAspect="1"/>
          </p:cNvPicPr>
          <p:nvPr/>
        </p:nvPicPr>
        <p:blipFill>
          <a:blip r:embed="rId2" cstate="print"/>
          <a:stretch>
            <a:fillRect/>
          </a:stretch>
        </p:blipFill>
        <p:spPr>
          <a:xfrm>
            <a:off x="5184027" y="1163971"/>
            <a:ext cx="1613952" cy="706104"/>
          </a:xfrm>
          <a:prstGeom prst="rect">
            <a:avLst/>
          </a:prstGeom>
        </p:spPr>
      </p:pic>
      <p:sp>
        <p:nvSpPr>
          <p:cNvPr id="9" name="Rectangle 1">
            <a:extLst>
              <a:ext uri="{FF2B5EF4-FFF2-40B4-BE49-F238E27FC236}">
                <a16:creationId xmlns:a16="http://schemas.microsoft.com/office/drawing/2014/main" id="{27E3AB5E-7796-5F43-CD5B-73DAB2746DE2}"/>
              </a:ext>
            </a:extLst>
          </p:cNvPr>
          <p:cNvSpPr>
            <a:spLocks noGrp="1" noChangeArrowheads="1"/>
          </p:cNvSpPr>
          <p:nvPr>
            <p:ph idx="1"/>
          </p:nvPr>
        </p:nvSpPr>
        <p:spPr bwMode="auto">
          <a:xfrm>
            <a:off x="495867" y="1863531"/>
            <a:ext cx="10990272" cy="4524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Collect a dataset of annotated text: </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This dataset will be used to train and test the POS tagger. </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The text should be annotated with the correct POS tags for each word.</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Preprocess the text:</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This may include tasks such as tokenization (splitting the text into individual words), </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lowercasing, and removing punctuation.</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Divide the dataset into training and testing sets:</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The training set will be used to train the POS tagger,</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and the testing set will be used to evaluate its performance.</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Train the POS tagger: </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This may involve building a statistical model, such as a hidden Markov model (HMM), </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or defining a set of rules for a rule-based or transformation-based tagger. </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The model or rules will be trained on the annotated text in the training set.</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Test the POS tagger:</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Use the trained model or rules to predict the POS tags of the words in the testing set. </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Compare the predicted tags to the true tags and calculate metrics such as precision and recall to evaluate </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the performance of the tagger.</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Fine-tune the POS tagger: </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If the performance of the tagger is not satisfactory, adjust the model or rules and </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repeat the training and testing process until the desired level of accuracy is achieved.</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Use the POS tagger: </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Once the tagger is trained and tested, it can be used to perform POS tagging on new, </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unseen text. </a:t>
            </a:r>
          </a:p>
        </p:txBody>
      </p:sp>
    </p:spTree>
    <p:extLst>
      <p:ext uri="{BB962C8B-B14F-4D97-AF65-F5344CB8AC3E}">
        <p14:creationId xmlns:p14="http://schemas.microsoft.com/office/powerpoint/2010/main" val="192617210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0947" y="258943"/>
            <a:ext cx="10515600" cy="697230"/>
          </a:xfrm>
        </p:spPr>
        <p:txBody>
          <a:bodyPr>
            <a:normAutofit fontScale="90000"/>
          </a:bodyPr>
          <a:lstStyle/>
          <a:p>
            <a:r>
              <a:rPr lang="en-IN" b="1" dirty="0"/>
              <a:t>Different POS Tagging Techniques</a:t>
            </a:r>
            <a:br>
              <a:rPr lang="en-IN" b="1" dirty="0"/>
            </a:br>
            <a:endParaRPr lang="en-US" dirty="0"/>
          </a:p>
        </p:txBody>
      </p:sp>
      <p:sp>
        <p:nvSpPr>
          <p:cNvPr id="3" name="Content Placeholder 2"/>
          <p:cNvSpPr>
            <a:spLocks noGrp="1"/>
          </p:cNvSpPr>
          <p:nvPr>
            <p:ph idx="1"/>
          </p:nvPr>
        </p:nvSpPr>
        <p:spPr>
          <a:xfrm>
            <a:off x="302859" y="1551305"/>
            <a:ext cx="11753243" cy="4625975"/>
          </a:xfrm>
        </p:spPr>
        <p:txBody>
          <a:bodyPr>
            <a:noAutofit/>
          </a:bodyPr>
          <a:lstStyle/>
          <a:p>
            <a:r>
              <a:rPr lang="en-US" sz="2400" dirty="0">
                <a:latin typeface="Times New Roman" panose="02020603050405020304" pitchFamily="18" charset="0"/>
                <a:cs typeface="Times New Roman" panose="02020603050405020304" pitchFamily="18" charset="0"/>
              </a:rPr>
              <a:t>This is one of the oldest approaches to POS tagging.</a:t>
            </a:r>
          </a:p>
          <a:p>
            <a:r>
              <a:rPr lang="en-US" sz="2400" dirty="0">
                <a:latin typeface="Times New Roman" panose="02020603050405020304" pitchFamily="18" charset="0"/>
                <a:cs typeface="Times New Roman" panose="02020603050405020304" pitchFamily="18" charset="0"/>
              </a:rPr>
              <a:t> It involves using a dictionary consisting of all the possible POS tags for a given word.</a:t>
            </a:r>
          </a:p>
          <a:p>
            <a:r>
              <a:rPr lang="en-US" sz="2400" dirty="0">
                <a:latin typeface="Times New Roman" panose="02020603050405020304" pitchFamily="18" charset="0"/>
                <a:cs typeface="Times New Roman" panose="02020603050405020304" pitchFamily="18" charset="0"/>
              </a:rPr>
              <a:t> If any of the words have more than one tag, </a:t>
            </a:r>
            <a:r>
              <a:rPr lang="en-US" sz="2400" b="1" dirty="0">
                <a:latin typeface="Times New Roman" panose="02020603050405020304" pitchFamily="18" charset="0"/>
                <a:cs typeface="Times New Roman" panose="02020603050405020304" pitchFamily="18" charset="0"/>
              </a:rPr>
              <a:t>hand-written rules </a:t>
            </a:r>
            <a:r>
              <a:rPr lang="en-US" sz="2400" dirty="0">
                <a:latin typeface="Times New Roman" panose="02020603050405020304" pitchFamily="18" charset="0"/>
                <a:cs typeface="Times New Roman" panose="02020603050405020304" pitchFamily="18" charset="0"/>
              </a:rPr>
              <a:t>are used to assign the correct tag based on the tags of surrounding words.</a:t>
            </a:r>
          </a:p>
          <a:p>
            <a:r>
              <a:rPr lang="en-US" sz="2400" dirty="0">
                <a:latin typeface="Times New Roman" panose="02020603050405020304" pitchFamily="18" charset="0"/>
                <a:cs typeface="Times New Roman" panose="02020603050405020304" pitchFamily="18" charset="0"/>
              </a:rPr>
              <a:t>For example, if the preceding of a word an article, then the word has to be a noun.</a:t>
            </a:r>
          </a:p>
          <a:p>
            <a:r>
              <a:rPr lang="en-US" sz="2400" dirty="0">
                <a:latin typeface="Times New Roman" panose="02020603050405020304" pitchFamily="18" charset="0"/>
                <a:cs typeface="Times New Roman" panose="02020603050405020304" pitchFamily="18" charset="0"/>
              </a:rPr>
              <a:t>Consider the words: </a:t>
            </a:r>
            <a:r>
              <a:rPr lang="en-US" sz="2400" i="1" dirty="0">
                <a:latin typeface="Times New Roman" panose="02020603050405020304" pitchFamily="18" charset="0"/>
                <a:cs typeface="Times New Roman" panose="02020603050405020304" pitchFamily="18" charset="0"/>
              </a:rPr>
              <a:t>A Book</a:t>
            </a:r>
            <a:endParaRPr lang="en-US" sz="2400"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2400" b="1" dirty="0">
                <a:latin typeface="Times New Roman" panose="02020603050405020304" pitchFamily="18" charset="0"/>
                <a:cs typeface="Times New Roman" panose="02020603050405020304" pitchFamily="18" charset="0"/>
              </a:rPr>
              <a:t>Get all the possible POS tags for individual words:</a:t>
            </a:r>
            <a:r>
              <a:rPr lang="en-US" sz="2400" dirty="0">
                <a:latin typeface="Times New Roman" panose="02020603050405020304" pitchFamily="18" charset="0"/>
                <a:cs typeface="Times New Roman" panose="02020603050405020304" pitchFamily="18" charset="0"/>
              </a:rPr>
              <a:t> A – Article; Book – Noun or Verb</a:t>
            </a:r>
          </a:p>
          <a:p>
            <a:pPr>
              <a:buFont typeface="Arial" panose="020B0604020202020204" pitchFamily="34" charset="0"/>
              <a:buChar char="•"/>
            </a:pPr>
            <a:r>
              <a:rPr lang="en-US" sz="2400" b="1" dirty="0">
                <a:latin typeface="Times New Roman" panose="02020603050405020304" pitchFamily="18" charset="0"/>
                <a:cs typeface="Times New Roman" panose="02020603050405020304" pitchFamily="18" charset="0"/>
              </a:rPr>
              <a:t>Use the rules to assign the correct POS tag:</a:t>
            </a:r>
            <a:r>
              <a:rPr lang="en-US" sz="2400" dirty="0">
                <a:latin typeface="Times New Roman" panose="02020603050405020304" pitchFamily="18" charset="0"/>
                <a:cs typeface="Times New Roman" panose="02020603050405020304" pitchFamily="18" charset="0"/>
              </a:rPr>
              <a:t> As per the possible tags, “A” is an </a:t>
            </a:r>
            <a:r>
              <a:rPr lang="en-US" sz="2400" i="1" dirty="0">
                <a:latin typeface="Times New Roman" panose="02020603050405020304" pitchFamily="18" charset="0"/>
                <a:cs typeface="Times New Roman" panose="02020603050405020304" pitchFamily="18" charset="0"/>
              </a:rPr>
              <a:t>Article</a:t>
            </a:r>
            <a:r>
              <a:rPr lang="en-US" sz="2400" dirty="0">
                <a:latin typeface="Times New Roman" panose="02020603050405020304" pitchFamily="18" charset="0"/>
                <a:cs typeface="Times New Roman" panose="02020603050405020304" pitchFamily="18" charset="0"/>
              </a:rPr>
              <a:t> and we can assign it directly. But, a book can either be a Noun or a Verb. However, if we consider “A Book”, A is an article and following our rule above, Book has to be a </a:t>
            </a:r>
            <a:r>
              <a:rPr lang="en-US" sz="2400" i="1" dirty="0">
                <a:latin typeface="Times New Roman" panose="02020603050405020304" pitchFamily="18" charset="0"/>
                <a:cs typeface="Times New Roman" panose="02020603050405020304" pitchFamily="18" charset="0"/>
              </a:rPr>
              <a:t>Noun</a:t>
            </a:r>
            <a:r>
              <a:rPr lang="en-US" sz="2400" dirty="0">
                <a:latin typeface="Times New Roman" panose="02020603050405020304" pitchFamily="18" charset="0"/>
                <a:cs typeface="Times New Roman" panose="02020603050405020304" pitchFamily="18" charset="0"/>
              </a:rPr>
              <a:t>. Thus, we assign the tag of Noun to book. </a:t>
            </a:r>
          </a:p>
          <a:p>
            <a:r>
              <a:rPr lang="en-US" sz="2400" b="1" dirty="0">
                <a:latin typeface="Times New Roman" panose="02020603050405020304" pitchFamily="18" charset="0"/>
                <a:cs typeface="Times New Roman" panose="02020603050405020304" pitchFamily="18" charset="0"/>
              </a:rPr>
              <a:t>POS Tag:</a:t>
            </a:r>
            <a:r>
              <a:rPr lang="en-US" sz="2400" dirty="0">
                <a:latin typeface="Times New Roman" panose="02020603050405020304" pitchFamily="18" charset="0"/>
                <a:cs typeface="Times New Roman" panose="02020603050405020304" pitchFamily="18" charset="0"/>
              </a:rPr>
              <a:t> [(“A”, “Article”), (“Book”, “Noun”)]</a:t>
            </a:r>
          </a:p>
          <a:p>
            <a:pPr marL="0" indent="0" algn="just">
              <a:buNone/>
            </a:pPr>
            <a:endParaRPr lang="en-US" sz="2000" dirty="0">
              <a:latin typeface="Times New Roman" panose="02020603050405020304" charset="0"/>
              <a:cs typeface="Times New Roman" panose="02020603050405020304" charset="0"/>
            </a:endParaRPr>
          </a:p>
        </p:txBody>
      </p:sp>
      <p:sp>
        <p:nvSpPr>
          <p:cNvPr id="4" name="Date Placeholder 3">
            <a:extLst>
              <a:ext uri="{FF2B5EF4-FFF2-40B4-BE49-F238E27FC236}">
                <a16:creationId xmlns:a16="http://schemas.microsoft.com/office/drawing/2014/main" id="{7C02F629-25DD-5D5C-B98F-735485E3F8A4}"/>
              </a:ext>
            </a:extLst>
          </p:cNvPr>
          <p:cNvSpPr>
            <a:spLocks noGrp="1"/>
          </p:cNvSpPr>
          <p:nvPr>
            <p:ph type="dt" sz="half" idx="10"/>
          </p:nvPr>
        </p:nvSpPr>
        <p:spPr/>
        <p:txBody>
          <a:bodyPr/>
          <a:lstStyle/>
          <a:p>
            <a:fld id="{8D7890E3-A9BC-4FA7-B10C-D944C72B88FF}" type="datetime1">
              <a:rPr lang="en-IN" smtClean="0"/>
              <a:t>03-06-2024</a:t>
            </a:fld>
            <a:endParaRPr lang="en-IN"/>
          </a:p>
        </p:txBody>
      </p:sp>
      <p:sp>
        <p:nvSpPr>
          <p:cNvPr id="5" name="Footer Placeholder 4">
            <a:extLst>
              <a:ext uri="{FF2B5EF4-FFF2-40B4-BE49-F238E27FC236}">
                <a16:creationId xmlns:a16="http://schemas.microsoft.com/office/drawing/2014/main" id="{5ECB7518-9000-DD07-14D8-88B8C8CA3662}"/>
              </a:ext>
            </a:extLst>
          </p:cNvPr>
          <p:cNvSpPr>
            <a:spLocks noGrp="1"/>
          </p:cNvSpPr>
          <p:nvPr>
            <p:ph type="ftr" sz="quarter" idx="11"/>
          </p:nvPr>
        </p:nvSpPr>
        <p:spPr/>
        <p:txBody>
          <a:bodyPr/>
          <a:lstStyle/>
          <a:p>
            <a:r>
              <a:rPr lang="en-IN"/>
              <a:t>NATURAL LANGUAGE PROCESSING</a:t>
            </a:r>
          </a:p>
        </p:txBody>
      </p:sp>
      <p:sp>
        <p:nvSpPr>
          <p:cNvPr id="6" name="Rectangle 5">
            <a:extLst>
              <a:ext uri="{FF2B5EF4-FFF2-40B4-BE49-F238E27FC236}">
                <a16:creationId xmlns:a16="http://schemas.microsoft.com/office/drawing/2014/main" id="{2EE922AF-32A8-BE31-35B9-A8497D053472}"/>
              </a:ext>
            </a:extLst>
          </p:cNvPr>
          <p:cNvSpPr/>
          <p:nvPr/>
        </p:nvSpPr>
        <p:spPr>
          <a:xfrm>
            <a:off x="149486" y="900687"/>
            <a:ext cx="12104637" cy="45719"/>
          </a:xfrm>
          <a:prstGeom prst="rect">
            <a:avLst/>
          </a:prstGeom>
          <a:solidFill>
            <a:srgbClr val="EED126"/>
          </a:solidFill>
          <a:ln>
            <a:solidFill>
              <a:srgbClr val="EED1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7" name="Rectangle 6">
            <a:extLst>
              <a:ext uri="{FF2B5EF4-FFF2-40B4-BE49-F238E27FC236}">
                <a16:creationId xmlns:a16="http://schemas.microsoft.com/office/drawing/2014/main" id="{F1E3B3D4-E46D-985A-6337-D8BACACB6709}"/>
              </a:ext>
            </a:extLst>
          </p:cNvPr>
          <p:cNvSpPr/>
          <p:nvPr/>
        </p:nvSpPr>
        <p:spPr>
          <a:xfrm>
            <a:off x="149486" y="1095634"/>
            <a:ext cx="12104637" cy="102956"/>
          </a:xfrm>
          <a:prstGeom prst="rect">
            <a:avLst/>
          </a:prstGeom>
          <a:ln>
            <a:noFill/>
          </a:ln>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a:p>
        </p:txBody>
      </p:sp>
      <p:pic>
        <p:nvPicPr>
          <p:cNvPr id="8" name="Picture 7">
            <a:extLst>
              <a:ext uri="{FF2B5EF4-FFF2-40B4-BE49-F238E27FC236}">
                <a16:creationId xmlns:a16="http://schemas.microsoft.com/office/drawing/2014/main" id="{C4C56F17-9A0C-E5DD-6B23-4427FEC508D2}"/>
              </a:ext>
            </a:extLst>
          </p:cNvPr>
          <p:cNvPicPr>
            <a:picLocks noChangeAspect="1"/>
          </p:cNvPicPr>
          <p:nvPr/>
        </p:nvPicPr>
        <p:blipFill>
          <a:blip r:embed="rId2" cstate="print"/>
          <a:stretch>
            <a:fillRect/>
          </a:stretch>
        </p:blipFill>
        <p:spPr>
          <a:xfrm>
            <a:off x="5102487" y="575583"/>
            <a:ext cx="1613952" cy="706104"/>
          </a:xfrm>
          <a:prstGeom prst="rect">
            <a:avLst/>
          </a:prstGeom>
        </p:spPr>
      </p:pic>
      <p:sp>
        <p:nvSpPr>
          <p:cNvPr id="10" name="TextBox 9">
            <a:extLst>
              <a:ext uri="{FF2B5EF4-FFF2-40B4-BE49-F238E27FC236}">
                <a16:creationId xmlns:a16="http://schemas.microsoft.com/office/drawing/2014/main" id="{EF622445-D7F2-A036-89D7-30887962043D}"/>
              </a:ext>
            </a:extLst>
          </p:cNvPr>
          <p:cNvSpPr txBox="1"/>
          <p:nvPr/>
        </p:nvSpPr>
        <p:spPr>
          <a:xfrm>
            <a:off x="228600" y="1237375"/>
            <a:ext cx="6129974" cy="461665"/>
          </a:xfrm>
          <a:prstGeom prst="rect">
            <a:avLst/>
          </a:prstGeom>
          <a:noFill/>
        </p:spPr>
        <p:txBody>
          <a:bodyPr wrap="square">
            <a:spAutoFit/>
          </a:bodyPr>
          <a:lstStyle/>
          <a:p>
            <a:r>
              <a:rPr lang="en-IN" sz="2400" b="1" dirty="0">
                <a:latin typeface="Times New Roman" panose="02020603050405020304" pitchFamily="18" charset="0"/>
                <a:cs typeface="Times New Roman" panose="02020603050405020304" pitchFamily="18" charset="0"/>
              </a:rPr>
              <a:t>1.Rule-Based POS Tag</a:t>
            </a:r>
          </a:p>
        </p:txBody>
      </p:sp>
    </p:spTree>
    <p:extLst>
      <p:ext uri="{BB962C8B-B14F-4D97-AF65-F5344CB8AC3E}">
        <p14:creationId xmlns:p14="http://schemas.microsoft.com/office/powerpoint/2010/main" val="170083372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878" y="326270"/>
            <a:ext cx="10515600" cy="430516"/>
          </a:xfrm>
        </p:spPr>
        <p:txBody>
          <a:bodyPr>
            <a:normAutofit fontScale="90000"/>
          </a:bodyPr>
          <a:lstStyle/>
          <a:p>
            <a:r>
              <a:rPr lang="en-IN" b="1" dirty="0"/>
              <a:t>Rule-based POS Tagging</a:t>
            </a:r>
            <a:br>
              <a:rPr lang="en-IN" b="1" dirty="0"/>
            </a:br>
            <a:endParaRPr lang="en-US" dirty="0"/>
          </a:p>
        </p:txBody>
      </p:sp>
      <p:sp>
        <p:nvSpPr>
          <p:cNvPr id="3" name="Content Placeholder 2"/>
          <p:cNvSpPr>
            <a:spLocks noGrp="1"/>
          </p:cNvSpPr>
          <p:nvPr>
            <p:ph idx="1"/>
          </p:nvPr>
        </p:nvSpPr>
        <p:spPr>
          <a:xfrm>
            <a:off x="838200" y="1551305"/>
            <a:ext cx="10515600" cy="4625975"/>
          </a:xfrm>
        </p:spPr>
        <p:txBody>
          <a:bodyPr>
            <a:noAutofit/>
          </a:bodyPr>
          <a:lstStyle/>
          <a:p>
            <a:pPr algn="just">
              <a:lnSpc>
                <a:spcPct val="150000"/>
              </a:lnSpc>
            </a:pPr>
            <a:endParaRPr lang="en-US" sz="2000" dirty="0">
              <a:latin typeface="Times New Roman" panose="02020603050405020304" charset="0"/>
              <a:cs typeface="Times New Roman" panose="02020603050405020304" charset="0"/>
            </a:endParaRPr>
          </a:p>
          <a:p>
            <a:pPr algn="just">
              <a:lnSpc>
                <a:spcPct val="150000"/>
              </a:lnSpc>
            </a:pPr>
            <a:endParaRPr lang="en-US" sz="2000" dirty="0">
              <a:latin typeface="Times New Roman" panose="02020603050405020304" charset="0"/>
              <a:cs typeface="Times New Roman" panose="02020603050405020304" charset="0"/>
            </a:endParaRPr>
          </a:p>
          <a:p>
            <a:pPr marL="0" indent="0" algn="just">
              <a:buNone/>
            </a:pPr>
            <a:endParaRPr lang="en-US" sz="2000" dirty="0">
              <a:latin typeface="Times New Roman" panose="02020603050405020304" charset="0"/>
              <a:cs typeface="Times New Roman" panose="02020603050405020304" charset="0"/>
            </a:endParaRPr>
          </a:p>
        </p:txBody>
      </p:sp>
      <p:sp>
        <p:nvSpPr>
          <p:cNvPr id="4" name="Date Placeholder 3">
            <a:extLst>
              <a:ext uri="{FF2B5EF4-FFF2-40B4-BE49-F238E27FC236}">
                <a16:creationId xmlns:a16="http://schemas.microsoft.com/office/drawing/2014/main" id="{7C02F629-25DD-5D5C-B98F-735485E3F8A4}"/>
              </a:ext>
            </a:extLst>
          </p:cNvPr>
          <p:cNvSpPr>
            <a:spLocks noGrp="1"/>
          </p:cNvSpPr>
          <p:nvPr>
            <p:ph type="dt" sz="half" idx="10"/>
          </p:nvPr>
        </p:nvSpPr>
        <p:spPr/>
        <p:txBody>
          <a:bodyPr/>
          <a:lstStyle/>
          <a:p>
            <a:fld id="{8D7890E3-A9BC-4FA7-B10C-D944C72B88FF}" type="datetime1">
              <a:rPr lang="en-IN" smtClean="0"/>
              <a:t>03-06-2024</a:t>
            </a:fld>
            <a:endParaRPr lang="en-IN"/>
          </a:p>
        </p:txBody>
      </p:sp>
      <p:sp>
        <p:nvSpPr>
          <p:cNvPr id="5" name="Footer Placeholder 4">
            <a:extLst>
              <a:ext uri="{FF2B5EF4-FFF2-40B4-BE49-F238E27FC236}">
                <a16:creationId xmlns:a16="http://schemas.microsoft.com/office/drawing/2014/main" id="{5ECB7518-9000-DD07-14D8-88B8C8CA3662}"/>
              </a:ext>
            </a:extLst>
          </p:cNvPr>
          <p:cNvSpPr>
            <a:spLocks noGrp="1"/>
          </p:cNvSpPr>
          <p:nvPr>
            <p:ph type="ftr" sz="quarter" idx="11"/>
          </p:nvPr>
        </p:nvSpPr>
        <p:spPr/>
        <p:txBody>
          <a:bodyPr/>
          <a:lstStyle/>
          <a:p>
            <a:r>
              <a:rPr lang="en-IN"/>
              <a:t>NATURAL LANGUAGE PROCESSING</a:t>
            </a:r>
          </a:p>
        </p:txBody>
      </p:sp>
      <p:sp>
        <p:nvSpPr>
          <p:cNvPr id="6" name="Rectangle 5">
            <a:extLst>
              <a:ext uri="{FF2B5EF4-FFF2-40B4-BE49-F238E27FC236}">
                <a16:creationId xmlns:a16="http://schemas.microsoft.com/office/drawing/2014/main" id="{2EE922AF-32A8-BE31-35B9-A8497D053472}"/>
              </a:ext>
            </a:extLst>
          </p:cNvPr>
          <p:cNvSpPr/>
          <p:nvPr/>
        </p:nvSpPr>
        <p:spPr>
          <a:xfrm>
            <a:off x="44651" y="561839"/>
            <a:ext cx="12104637" cy="45719"/>
          </a:xfrm>
          <a:prstGeom prst="rect">
            <a:avLst/>
          </a:prstGeom>
          <a:solidFill>
            <a:srgbClr val="EED126"/>
          </a:solidFill>
          <a:ln>
            <a:solidFill>
              <a:srgbClr val="EED1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7" name="Rectangle 6">
            <a:extLst>
              <a:ext uri="{FF2B5EF4-FFF2-40B4-BE49-F238E27FC236}">
                <a16:creationId xmlns:a16="http://schemas.microsoft.com/office/drawing/2014/main" id="{F1E3B3D4-E46D-985A-6337-D8BACACB6709}"/>
              </a:ext>
            </a:extLst>
          </p:cNvPr>
          <p:cNvSpPr/>
          <p:nvPr/>
        </p:nvSpPr>
        <p:spPr>
          <a:xfrm>
            <a:off x="44651" y="756786"/>
            <a:ext cx="12104637" cy="102956"/>
          </a:xfrm>
          <a:prstGeom prst="rect">
            <a:avLst/>
          </a:prstGeom>
          <a:ln>
            <a:noFill/>
          </a:ln>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a:p>
        </p:txBody>
      </p:sp>
      <p:pic>
        <p:nvPicPr>
          <p:cNvPr id="8" name="Picture 7">
            <a:extLst>
              <a:ext uri="{FF2B5EF4-FFF2-40B4-BE49-F238E27FC236}">
                <a16:creationId xmlns:a16="http://schemas.microsoft.com/office/drawing/2014/main" id="{C4C56F17-9A0C-E5DD-6B23-4427FEC508D2}"/>
              </a:ext>
            </a:extLst>
          </p:cNvPr>
          <p:cNvPicPr>
            <a:picLocks noChangeAspect="1"/>
          </p:cNvPicPr>
          <p:nvPr/>
        </p:nvPicPr>
        <p:blipFill>
          <a:blip r:embed="rId2" cstate="print"/>
          <a:stretch>
            <a:fillRect/>
          </a:stretch>
        </p:blipFill>
        <p:spPr>
          <a:xfrm>
            <a:off x="4997652" y="236735"/>
            <a:ext cx="1613952" cy="706104"/>
          </a:xfrm>
          <a:prstGeom prst="rect">
            <a:avLst/>
          </a:prstGeom>
        </p:spPr>
      </p:pic>
      <p:sp>
        <p:nvSpPr>
          <p:cNvPr id="10" name="TextBox 9">
            <a:extLst>
              <a:ext uri="{FF2B5EF4-FFF2-40B4-BE49-F238E27FC236}">
                <a16:creationId xmlns:a16="http://schemas.microsoft.com/office/drawing/2014/main" id="{258EA23E-2EB4-0FBF-872B-2997D0C749E2}"/>
              </a:ext>
            </a:extLst>
          </p:cNvPr>
          <p:cNvSpPr txBox="1"/>
          <p:nvPr/>
        </p:nvSpPr>
        <p:spPr>
          <a:xfrm>
            <a:off x="564948" y="1427597"/>
            <a:ext cx="10897085" cy="3416320"/>
          </a:xfrm>
          <a:prstGeom prst="rect">
            <a:avLst/>
          </a:prstGeom>
          <a:noFill/>
        </p:spPr>
        <p:txBody>
          <a:bodyPr wrap="square">
            <a:spAutoFit/>
          </a:bodyPr>
          <a:lstStyle/>
          <a:p>
            <a:r>
              <a:rPr lang="en-US" sz="2400" dirty="0">
                <a:latin typeface="Times New Roman" panose="02020603050405020304" pitchFamily="18" charset="0"/>
                <a:cs typeface="Times New Roman" panose="02020603050405020304" pitchFamily="18" charset="0"/>
              </a:rPr>
              <a:t>These rules may be either −</a:t>
            </a:r>
          </a:p>
          <a:p>
            <a:pPr>
              <a:buFont typeface="Arial" panose="020B0604020202020204" pitchFamily="34" charset="0"/>
              <a:buChar char="•"/>
            </a:pPr>
            <a:r>
              <a:rPr lang="en-US" sz="2400" b="1" dirty="0">
                <a:latin typeface="Times New Roman" panose="02020603050405020304" pitchFamily="18" charset="0"/>
                <a:cs typeface="Times New Roman" panose="02020603050405020304" pitchFamily="18" charset="0"/>
              </a:rPr>
              <a:t>Context-pattern rules</a:t>
            </a:r>
          </a:p>
          <a:p>
            <a:pPr>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 </a:t>
            </a:r>
            <a:r>
              <a:rPr lang="en-US" sz="2400" b="1" dirty="0">
                <a:latin typeface="Times New Roman" panose="02020603050405020304" pitchFamily="18" charset="0"/>
                <a:cs typeface="Times New Roman" panose="02020603050405020304" pitchFamily="18" charset="0"/>
              </a:rPr>
              <a:t>Regular expression </a:t>
            </a:r>
            <a:r>
              <a:rPr lang="en-US" sz="2400" dirty="0">
                <a:latin typeface="Times New Roman" panose="02020603050405020304" pitchFamily="18" charset="0"/>
                <a:cs typeface="Times New Roman" panose="02020603050405020304" pitchFamily="18" charset="0"/>
              </a:rPr>
              <a:t>compiled into finite-state automata, intersected with lexically ambiguous sentence representation.</a:t>
            </a:r>
          </a:p>
          <a:p>
            <a:r>
              <a:rPr lang="en-US" sz="2400" dirty="0">
                <a:latin typeface="Times New Roman" panose="02020603050405020304" pitchFamily="18" charset="0"/>
                <a:cs typeface="Times New Roman" panose="02020603050405020304" pitchFamily="18" charset="0"/>
              </a:rPr>
              <a:t> Rule-based POS tagging by its two-stage architecture −</a:t>
            </a:r>
          </a:p>
          <a:p>
            <a:pPr>
              <a:buFont typeface="Arial" panose="020B0604020202020204" pitchFamily="34" charset="0"/>
              <a:buChar char="•"/>
            </a:pPr>
            <a:r>
              <a:rPr lang="en-US" sz="2400" b="1" dirty="0">
                <a:latin typeface="Times New Roman" panose="02020603050405020304" pitchFamily="18" charset="0"/>
                <a:cs typeface="Times New Roman" panose="02020603050405020304" pitchFamily="18" charset="0"/>
              </a:rPr>
              <a:t>First stage</a:t>
            </a:r>
            <a:r>
              <a:rPr lang="en-US" sz="2400" dirty="0">
                <a:latin typeface="Times New Roman" panose="02020603050405020304" pitchFamily="18" charset="0"/>
                <a:cs typeface="Times New Roman" panose="02020603050405020304" pitchFamily="18" charset="0"/>
              </a:rPr>
              <a:t> − In the first stage, it uses a dictionary to assign each word a list of potential parts-of-speech.</a:t>
            </a:r>
          </a:p>
          <a:p>
            <a:pPr>
              <a:buFont typeface="Arial" panose="020B0604020202020204" pitchFamily="34" charset="0"/>
              <a:buChar char="•"/>
            </a:pPr>
            <a:r>
              <a:rPr lang="en-US" sz="2400" b="1" dirty="0">
                <a:latin typeface="Times New Roman" panose="02020603050405020304" pitchFamily="18" charset="0"/>
                <a:cs typeface="Times New Roman" panose="02020603050405020304" pitchFamily="18" charset="0"/>
              </a:rPr>
              <a:t>Second stage</a:t>
            </a:r>
            <a:r>
              <a:rPr lang="en-US" sz="2400" dirty="0">
                <a:latin typeface="Times New Roman" panose="02020603050405020304" pitchFamily="18" charset="0"/>
                <a:cs typeface="Times New Roman" panose="02020603050405020304" pitchFamily="18" charset="0"/>
              </a:rPr>
              <a:t> − In the second stage, it uses large lists of hand-written disambiguation rules to sort down the list to a single part-of-speech for each word.</a:t>
            </a:r>
          </a:p>
        </p:txBody>
      </p:sp>
    </p:spTree>
    <p:extLst>
      <p:ext uri="{BB962C8B-B14F-4D97-AF65-F5344CB8AC3E}">
        <p14:creationId xmlns:p14="http://schemas.microsoft.com/office/powerpoint/2010/main" val="57612069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5011" y="136525"/>
            <a:ext cx="10515600" cy="697230"/>
          </a:xfrm>
        </p:spPr>
        <p:txBody>
          <a:bodyPr>
            <a:normAutofit fontScale="90000"/>
          </a:bodyPr>
          <a:lstStyle/>
          <a:p>
            <a:r>
              <a:rPr lang="en-US" b="1" dirty="0"/>
              <a:t>Properties of Rule-Based POS Tagging</a:t>
            </a:r>
            <a:br>
              <a:rPr lang="en-US" b="1" dirty="0"/>
            </a:br>
            <a:endParaRPr lang="en-US" dirty="0"/>
          </a:p>
        </p:txBody>
      </p:sp>
      <p:sp>
        <p:nvSpPr>
          <p:cNvPr id="3" name="Content Placeholder 2"/>
          <p:cNvSpPr>
            <a:spLocks noGrp="1"/>
          </p:cNvSpPr>
          <p:nvPr>
            <p:ph idx="1"/>
          </p:nvPr>
        </p:nvSpPr>
        <p:spPr>
          <a:xfrm>
            <a:off x="838200" y="1551305"/>
            <a:ext cx="10515600" cy="4625975"/>
          </a:xfrm>
        </p:spPr>
        <p:txBody>
          <a:bodyPr>
            <a:noAutofit/>
          </a:bodyPr>
          <a:lstStyle/>
          <a:p>
            <a:pPr algn="just">
              <a:lnSpc>
                <a:spcPct val="150000"/>
              </a:lnSpc>
            </a:pPr>
            <a:endParaRPr lang="en-US" sz="2000" dirty="0">
              <a:latin typeface="Times New Roman" panose="02020603050405020304" charset="0"/>
              <a:cs typeface="Times New Roman" panose="02020603050405020304" charset="0"/>
            </a:endParaRPr>
          </a:p>
          <a:p>
            <a:pPr algn="just">
              <a:lnSpc>
                <a:spcPct val="150000"/>
              </a:lnSpc>
            </a:pPr>
            <a:endParaRPr lang="en-US" sz="2000" dirty="0">
              <a:latin typeface="Times New Roman" panose="02020603050405020304" charset="0"/>
              <a:cs typeface="Times New Roman" panose="02020603050405020304" charset="0"/>
            </a:endParaRPr>
          </a:p>
          <a:p>
            <a:pPr marL="0" indent="0" algn="just">
              <a:buNone/>
            </a:pPr>
            <a:endParaRPr lang="en-US" sz="2000" dirty="0">
              <a:latin typeface="Times New Roman" panose="02020603050405020304" charset="0"/>
              <a:cs typeface="Times New Roman" panose="02020603050405020304" charset="0"/>
            </a:endParaRPr>
          </a:p>
        </p:txBody>
      </p:sp>
      <p:sp>
        <p:nvSpPr>
          <p:cNvPr id="4" name="Date Placeholder 3">
            <a:extLst>
              <a:ext uri="{FF2B5EF4-FFF2-40B4-BE49-F238E27FC236}">
                <a16:creationId xmlns:a16="http://schemas.microsoft.com/office/drawing/2014/main" id="{7C02F629-25DD-5D5C-B98F-735485E3F8A4}"/>
              </a:ext>
            </a:extLst>
          </p:cNvPr>
          <p:cNvSpPr>
            <a:spLocks noGrp="1"/>
          </p:cNvSpPr>
          <p:nvPr>
            <p:ph type="dt" sz="half" idx="10"/>
          </p:nvPr>
        </p:nvSpPr>
        <p:spPr/>
        <p:txBody>
          <a:bodyPr/>
          <a:lstStyle/>
          <a:p>
            <a:fld id="{8D7890E3-A9BC-4FA7-B10C-D944C72B88FF}" type="datetime1">
              <a:rPr lang="en-IN" smtClean="0"/>
              <a:t>03-06-2024</a:t>
            </a:fld>
            <a:endParaRPr lang="en-IN"/>
          </a:p>
        </p:txBody>
      </p:sp>
      <p:sp>
        <p:nvSpPr>
          <p:cNvPr id="5" name="Footer Placeholder 4">
            <a:extLst>
              <a:ext uri="{FF2B5EF4-FFF2-40B4-BE49-F238E27FC236}">
                <a16:creationId xmlns:a16="http://schemas.microsoft.com/office/drawing/2014/main" id="{5ECB7518-9000-DD07-14D8-88B8C8CA3662}"/>
              </a:ext>
            </a:extLst>
          </p:cNvPr>
          <p:cNvSpPr>
            <a:spLocks noGrp="1"/>
          </p:cNvSpPr>
          <p:nvPr>
            <p:ph type="ftr" sz="quarter" idx="11"/>
          </p:nvPr>
        </p:nvSpPr>
        <p:spPr/>
        <p:txBody>
          <a:bodyPr/>
          <a:lstStyle/>
          <a:p>
            <a:r>
              <a:rPr lang="en-IN"/>
              <a:t>NATURAL LANGUAGE PROCESSING</a:t>
            </a:r>
          </a:p>
        </p:txBody>
      </p:sp>
      <p:sp>
        <p:nvSpPr>
          <p:cNvPr id="6" name="Rectangle 5">
            <a:extLst>
              <a:ext uri="{FF2B5EF4-FFF2-40B4-BE49-F238E27FC236}">
                <a16:creationId xmlns:a16="http://schemas.microsoft.com/office/drawing/2014/main" id="{2EE922AF-32A8-BE31-35B9-A8497D053472}"/>
              </a:ext>
            </a:extLst>
          </p:cNvPr>
          <p:cNvSpPr/>
          <p:nvPr/>
        </p:nvSpPr>
        <p:spPr>
          <a:xfrm>
            <a:off x="44651" y="561839"/>
            <a:ext cx="12104637" cy="45719"/>
          </a:xfrm>
          <a:prstGeom prst="rect">
            <a:avLst/>
          </a:prstGeom>
          <a:solidFill>
            <a:srgbClr val="EED126"/>
          </a:solidFill>
          <a:ln>
            <a:solidFill>
              <a:srgbClr val="EED1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7" name="Rectangle 6">
            <a:extLst>
              <a:ext uri="{FF2B5EF4-FFF2-40B4-BE49-F238E27FC236}">
                <a16:creationId xmlns:a16="http://schemas.microsoft.com/office/drawing/2014/main" id="{F1E3B3D4-E46D-985A-6337-D8BACACB6709}"/>
              </a:ext>
            </a:extLst>
          </p:cNvPr>
          <p:cNvSpPr/>
          <p:nvPr/>
        </p:nvSpPr>
        <p:spPr>
          <a:xfrm>
            <a:off x="44651" y="756786"/>
            <a:ext cx="12104637" cy="102956"/>
          </a:xfrm>
          <a:prstGeom prst="rect">
            <a:avLst/>
          </a:prstGeom>
          <a:ln>
            <a:noFill/>
          </a:ln>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a:p>
        </p:txBody>
      </p:sp>
      <p:pic>
        <p:nvPicPr>
          <p:cNvPr id="8" name="Picture 7">
            <a:extLst>
              <a:ext uri="{FF2B5EF4-FFF2-40B4-BE49-F238E27FC236}">
                <a16:creationId xmlns:a16="http://schemas.microsoft.com/office/drawing/2014/main" id="{C4C56F17-9A0C-E5DD-6B23-4427FEC508D2}"/>
              </a:ext>
            </a:extLst>
          </p:cNvPr>
          <p:cNvPicPr>
            <a:picLocks noChangeAspect="1"/>
          </p:cNvPicPr>
          <p:nvPr/>
        </p:nvPicPr>
        <p:blipFill>
          <a:blip r:embed="rId2" cstate="print"/>
          <a:stretch>
            <a:fillRect/>
          </a:stretch>
        </p:blipFill>
        <p:spPr>
          <a:xfrm>
            <a:off x="4997652" y="236735"/>
            <a:ext cx="1613952" cy="706104"/>
          </a:xfrm>
          <a:prstGeom prst="rect">
            <a:avLst/>
          </a:prstGeom>
        </p:spPr>
      </p:pic>
      <p:sp>
        <p:nvSpPr>
          <p:cNvPr id="10" name="TextBox 9">
            <a:extLst>
              <a:ext uri="{FF2B5EF4-FFF2-40B4-BE49-F238E27FC236}">
                <a16:creationId xmlns:a16="http://schemas.microsoft.com/office/drawing/2014/main" id="{1603ABC0-0D16-67B5-2672-ECDCE35748BC}"/>
              </a:ext>
            </a:extLst>
          </p:cNvPr>
          <p:cNvSpPr txBox="1"/>
          <p:nvPr/>
        </p:nvSpPr>
        <p:spPr>
          <a:xfrm>
            <a:off x="297034" y="1158859"/>
            <a:ext cx="11607639" cy="1938992"/>
          </a:xfrm>
          <a:prstGeom prst="rect">
            <a:avLst/>
          </a:prstGeom>
          <a:noFill/>
        </p:spPr>
        <p:txBody>
          <a:bodyPr wrap="square">
            <a:spAutoFit/>
          </a:bodyPr>
          <a:lstStyle/>
          <a:p>
            <a:pPr>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These taggers are knowledge-driven taggers.</a:t>
            </a:r>
          </a:p>
          <a:p>
            <a:pPr>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The rules in Rule-based POS tagging are built manually.</a:t>
            </a:r>
          </a:p>
          <a:p>
            <a:pPr>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The information is coded in the form of rules.</a:t>
            </a:r>
          </a:p>
          <a:p>
            <a:pPr>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We have some limited number of rules approximately around 1000.</a:t>
            </a:r>
          </a:p>
          <a:p>
            <a:pPr>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Smoothing and language modeling is defined explicitly in rule-based taggers.</a:t>
            </a:r>
          </a:p>
        </p:txBody>
      </p:sp>
    </p:spTree>
    <p:extLst>
      <p:ext uri="{BB962C8B-B14F-4D97-AF65-F5344CB8AC3E}">
        <p14:creationId xmlns:p14="http://schemas.microsoft.com/office/powerpoint/2010/main" val="173346284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0947" y="-29979"/>
            <a:ext cx="10515600" cy="697230"/>
          </a:xfrm>
        </p:spPr>
        <p:txBody>
          <a:bodyPr>
            <a:normAutofit/>
          </a:bodyPr>
          <a:lstStyle/>
          <a:p>
            <a:r>
              <a:rPr lang="en-IN" dirty="0">
                <a:latin typeface="Times New Roman" panose="02020603050405020304" pitchFamily="18" charset="0"/>
                <a:cs typeface="Times New Roman" panose="02020603050405020304" pitchFamily="18" charset="0"/>
              </a:rPr>
              <a:t>Rule-based POS tagger Example</a:t>
            </a: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838200" y="1551305"/>
            <a:ext cx="10515600" cy="4625975"/>
          </a:xfrm>
        </p:spPr>
        <p:txBody>
          <a:bodyPr>
            <a:noAutofit/>
          </a:bodyPr>
          <a:lstStyle/>
          <a:p>
            <a:pPr>
              <a:buFont typeface="+mj-lt"/>
              <a:buAutoNum type="arabicPeriod"/>
            </a:pPr>
            <a:r>
              <a:rPr lang="en-US" sz="2000" dirty="0">
                <a:latin typeface="Times New Roman" panose="02020603050405020304" pitchFamily="18" charset="0"/>
                <a:cs typeface="Times New Roman" panose="02020603050405020304" pitchFamily="18" charset="0"/>
              </a:rPr>
              <a:t>Define a set of rules for assigning POS tags to words. For example:</a:t>
            </a:r>
          </a:p>
          <a:p>
            <a:pPr>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If the word ends in “-</a:t>
            </a:r>
            <a:r>
              <a:rPr lang="en-US" sz="2000" dirty="0" err="1">
                <a:latin typeface="Times New Roman" panose="02020603050405020304" pitchFamily="18" charset="0"/>
                <a:cs typeface="Times New Roman" panose="02020603050405020304" pitchFamily="18" charset="0"/>
              </a:rPr>
              <a:t>tion</a:t>
            </a:r>
            <a:r>
              <a:rPr lang="en-US" sz="2000" dirty="0">
                <a:latin typeface="Times New Roman" panose="02020603050405020304" pitchFamily="18" charset="0"/>
                <a:cs typeface="Times New Roman" panose="02020603050405020304" pitchFamily="18" charset="0"/>
              </a:rPr>
              <a:t>,” assign the tag “noun.”</a:t>
            </a:r>
          </a:p>
          <a:p>
            <a:pPr>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If the word ends in “-</a:t>
            </a:r>
            <a:r>
              <a:rPr lang="en-US" sz="2000" dirty="0" err="1">
                <a:latin typeface="Times New Roman" panose="02020603050405020304" pitchFamily="18" charset="0"/>
                <a:cs typeface="Times New Roman" panose="02020603050405020304" pitchFamily="18" charset="0"/>
              </a:rPr>
              <a:t>ment</a:t>
            </a:r>
            <a:r>
              <a:rPr lang="en-US" sz="2000" dirty="0">
                <a:latin typeface="Times New Roman" panose="02020603050405020304" pitchFamily="18" charset="0"/>
                <a:cs typeface="Times New Roman" panose="02020603050405020304" pitchFamily="18" charset="0"/>
              </a:rPr>
              <a:t>,” assign the tag “noun.”</a:t>
            </a:r>
          </a:p>
          <a:p>
            <a:pPr>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If the word is all uppercase, assign the tag “proper noun.”</a:t>
            </a:r>
          </a:p>
          <a:p>
            <a:pPr>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If the word is a verb ending in “-</a:t>
            </a:r>
            <a:r>
              <a:rPr lang="en-US" sz="2000" dirty="0" err="1">
                <a:latin typeface="Times New Roman" panose="02020603050405020304" pitchFamily="18" charset="0"/>
                <a:cs typeface="Times New Roman" panose="02020603050405020304" pitchFamily="18" charset="0"/>
              </a:rPr>
              <a:t>ing</a:t>
            </a:r>
            <a:r>
              <a:rPr lang="en-US" sz="2000" dirty="0">
                <a:latin typeface="Times New Roman" panose="02020603050405020304" pitchFamily="18" charset="0"/>
                <a:cs typeface="Times New Roman" panose="02020603050405020304" pitchFamily="18" charset="0"/>
              </a:rPr>
              <a:t>,” assign the tag “verb.”</a:t>
            </a:r>
          </a:p>
          <a:p>
            <a:pPr>
              <a:buFont typeface="+mj-lt"/>
              <a:buAutoNum type="arabicPeriod" startAt="2"/>
            </a:pPr>
            <a:r>
              <a:rPr lang="en-US" sz="2000" dirty="0">
                <a:latin typeface="Times New Roman" panose="02020603050405020304" pitchFamily="18" charset="0"/>
                <a:cs typeface="Times New Roman" panose="02020603050405020304" pitchFamily="18" charset="0"/>
              </a:rPr>
              <a:t>Iterate through the words in the text and apply the rules to each word in turn. For example:</a:t>
            </a:r>
          </a:p>
          <a:p>
            <a:pPr>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“Nation” would be tagged as “noun” based on the first rule.</a:t>
            </a:r>
          </a:p>
          <a:p>
            <a:pPr>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“Investment” would be tagged as “noun” based on the second rule.</a:t>
            </a:r>
          </a:p>
          <a:p>
            <a:pPr>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“UNITED” would be tagged as “proper noun” based on the third rule.</a:t>
            </a:r>
          </a:p>
          <a:p>
            <a:pPr>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“Running” would be tagged as “verb” based on the fourth rule.</a:t>
            </a:r>
          </a:p>
          <a:p>
            <a:pPr>
              <a:buFont typeface="+mj-lt"/>
              <a:buAutoNum type="arabicPeriod" startAt="3"/>
            </a:pPr>
            <a:r>
              <a:rPr lang="en-US" sz="2000" dirty="0">
                <a:latin typeface="Times New Roman" panose="02020603050405020304" pitchFamily="18" charset="0"/>
                <a:cs typeface="Times New Roman" panose="02020603050405020304" pitchFamily="18" charset="0"/>
              </a:rPr>
              <a:t>Output the POS tags for each word in the text.</a:t>
            </a:r>
          </a:p>
          <a:p>
            <a:pPr marL="0" indent="0" algn="just">
              <a:buNone/>
            </a:pPr>
            <a:endParaRPr lang="en-US" sz="2000" dirty="0">
              <a:latin typeface="Times New Roman" panose="02020603050405020304" charset="0"/>
              <a:cs typeface="Times New Roman" panose="02020603050405020304" charset="0"/>
            </a:endParaRPr>
          </a:p>
        </p:txBody>
      </p:sp>
      <p:sp>
        <p:nvSpPr>
          <p:cNvPr id="4" name="Date Placeholder 3">
            <a:extLst>
              <a:ext uri="{FF2B5EF4-FFF2-40B4-BE49-F238E27FC236}">
                <a16:creationId xmlns:a16="http://schemas.microsoft.com/office/drawing/2014/main" id="{7C02F629-25DD-5D5C-B98F-735485E3F8A4}"/>
              </a:ext>
            </a:extLst>
          </p:cNvPr>
          <p:cNvSpPr>
            <a:spLocks noGrp="1"/>
          </p:cNvSpPr>
          <p:nvPr>
            <p:ph type="dt" sz="half" idx="10"/>
          </p:nvPr>
        </p:nvSpPr>
        <p:spPr/>
        <p:txBody>
          <a:bodyPr/>
          <a:lstStyle/>
          <a:p>
            <a:fld id="{8D7890E3-A9BC-4FA7-B10C-D944C72B88FF}" type="datetime1">
              <a:rPr lang="en-IN" smtClean="0"/>
              <a:t>03-06-2024</a:t>
            </a:fld>
            <a:endParaRPr lang="en-IN"/>
          </a:p>
        </p:txBody>
      </p:sp>
      <p:sp>
        <p:nvSpPr>
          <p:cNvPr id="5" name="Footer Placeholder 4">
            <a:extLst>
              <a:ext uri="{FF2B5EF4-FFF2-40B4-BE49-F238E27FC236}">
                <a16:creationId xmlns:a16="http://schemas.microsoft.com/office/drawing/2014/main" id="{5ECB7518-9000-DD07-14D8-88B8C8CA3662}"/>
              </a:ext>
            </a:extLst>
          </p:cNvPr>
          <p:cNvSpPr>
            <a:spLocks noGrp="1"/>
          </p:cNvSpPr>
          <p:nvPr>
            <p:ph type="ftr" sz="quarter" idx="11"/>
          </p:nvPr>
        </p:nvSpPr>
        <p:spPr/>
        <p:txBody>
          <a:bodyPr/>
          <a:lstStyle/>
          <a:p>
            <a:r>
              <a:rPr lang="en-IN"/>
              <a:t>NATURAL LANGUAGE PROCESSING</a:t>
            </a:r>
          </a:p>
        </p:txBody>
      </p:sp>
      <p:sp>
        <p:nvSpPr>
          <p:cNvPr id="6" name="Rectangle 5">
            <a:extLst>
              <a:ext uri="{FF2B5EF4-FFF2-40B4-BE49-F238E27FC236}">
                <a16:creationId xmlns:a16="http://schemas.microsoft.com/office/drawing/2014/main" id="{2EE922AF-32A8-BE31-35B9-A8497D053472}"/>
              </a:ext>
            </a:extLst>
          </p:cNvPr>
          <p:cNvSpPr/>
          <p:nvPr/>
        </p:nvSpPr>
        <p:spPr>
          <a:xfrm>
            <a:off x="132014" y="841777"/>
            <a:ext cx="12104637" cy="45719"/>
          </a:xfrm>
          <a:prstGeom prst="rect">
            <a:avLst/>
          </a:prstGeom>
          <a:solidFill>
            <a:srgbClr val="EED126"/>
          </a:solidFill>
          <a:ln>
            <a:solidFill>
              <a:srgbClr val="EED1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7" name="Rectangle 6">
            <a:extLst>
              <a:ext uri="{FF2B5EF4-FFF2-40B4-BE49-F238E27FC236}">
                <a16:creationId xmlns:a16="http://schemas.microsoft.com/office/drawing/2014/main" id="{F1E3B3D4-E46D-985A-6337-D8BACACB6709}"/>
              </a:ext>
            </a:extLst>
          </p:cNvPr>
          <p:cNvSpPr/>
          <p:nvPr/>
        </p:nvSpPr>
        <p:spPr>
          <a:xfrm>
            <a:off x="132014" y="1036724"/>
            <a:ext cx="12104637" cy="102956"/>
          </a:xfrm>
          <a:prstGeom prst="rect">
            <a:avLst/>
          </a:prstGeom>
          <a:ln>
            <a:noFill/>
          </a:ln>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a:p>
        </p:txBody>
      </p:sp>
      <p:pic>
        <p:nvPicPr>
          <p:cNvPr id="8" name="Picture 7">
            <a:extLst>
              <a:ext uri="{FF2B5EF4-FFF2-40B4-BE49-F238E27FC236}">
                <a16:creationId xmlns:a16="http://schemas.microsoft.com/office/drawing/2014/main" id="{C4C56F17-9A0C-E5DD-6B23-4427FEC508D2}"/>
              </a:ext>
            </a:extLst>
          </p:cNvPr>
          <p:cNvPicPr>
            <a:picLocks noChangeAspect="1"/>
          </p:cNvPicPr>
          <p:nvPr/>
        </p:nvPicPr>
        <p:blipFill>
          <a:blip r:embed="rId2" cstate="print"/>
          <a:stretch>
            <a:fillRect/>
          </a:stretch>
        </p:blipFill>
        <p:spPr>
          <a:xfrm>
            <a:off x="4980179" y="639389"/>
            <a:ext cx="1613952" cy="706104"/>
          </a:xfrm>
          <a:prstGeom prst="rect">
            <a:avLst/>
          </a:prstGeom>
        </p:spPr>
      </p:pic>
    </p:spTree>
    <p:extLst>
      <p:ext uri="{BB962C8B-B14F-4D97-AF65-F5344CB8AC3E}">
        <p14:creationId xmlns:p14="http://schemas.microsoft.com/office/powerpoint/2010/main" val="296807792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6659" y="162512"/>
            <a:ext cx="10515600" cy="697230"/>
          </a:xfrm>
        </p:spPr>
        <p:txBody>
          <a:bodyPr>
            <a:normAutofit fontScale="90000"/>
          </a:bodyPr>
          <a:lstStyle/>
          <a:p>
            <a:r>
              <a:rPr lang="en-IN" sz="4000" b="1" dirty="0">
                <a:latin typeface="Times New Roman" panose="02020603050405020304" pitchFamily="18" charset="0"/>
                <a:cs typeface="Times New Roman" panose="02020603050405020304" pitchFamily="18" charset="0"/>
              </a:rPr>
              <a:t>Stochastic POS Tagging</a:t>
            </a:r>
            <a:br>
              <a:rPr lang="en-IN" b="1" dirty="0"/>
            </a:br>
            <a:endParaRPr lang="en-US" dirty="0"/>
          </a:p>
        </p:txBody>
      </p:sp>
      <p:sp>
        <p:nvSpPr>
          <p:cNvPr id="3" name="Content Placeholder 2"/>
          <p:cNvSpPr>
            <a:spLocks noGrp="1"/>
          </p:cNvSpPr>
          <p:nvPr>
            <p:ph idx="1"/>
          </p:nvPr>
        </p:nvSpPr>
        <p:spPr>
          <a:xfrm>
            <a:off x="838200" y="1551305"/>
            <a:ext cx="10515600" cy="4625975"/>
          </a:xfrm>
        </p:spPr>
        <p:txBody>
          <a:bodyPr>
            <a:noAutofit/>
          </a:bodyPr>
          <a:lstStyle/>
          <a:p>
            <a:pPr algn="just">
              <a:lnSpc>
                <a:spcPct val="150000"/>
              </a:lnSpc>
            </a:pPr>
            <a:endParaRPr lang="en-US" sz="2000" dirty="0">
              <a:latin typeface="Times New Roman" panose="02020603050405020304" charset="0"/>
              <a:cs typeface="Times New Roman" panose="02020603050405020304" charset="0"/>
            </a:endParaRPr>
          </a:p>
          <a:p>
            <a:pPr algn="just">
              <a:lnSpc>
                <a:spcPct val="150000"/>
              </a:lnSpc>
            </a:pPr>
            <a:endParaRPr lang="en-US" sz="2000" dirty="0">
              <a:latin typeface="Times New Roman" panose="02020603050405020304" charset="0"/>
              <a:cs typeface="Times New Roman" panose="02020603050405020304" charset="0"/>
            </a:endParaRPr>
          </a:p>
          <a:p>
            <a:pPr marL="0" indent="0" algn="just">
              <a:buNone/>
            </a:pPr>
            <a:endParaRPr lang="en-US" sz="2000" dirty="0">
              <a:latin typeface="Times New Roman" panose="02020603050405020304" charset="0"/>
              <a:cs typeface="Times New Roman" panose="02020603050405020304" charset="0"/>
            </a:endParaRPr>
          </a:p>
        </p:txBody>
      </p:sp>
      <p:sp>
        <p:nvSpPr>
          <p:cNvPr id="4" name="Date Placeholder 3">
            <a:extLst>
              <a:ext uri="{FF2B5EF4-FFF2-40B4-BE49-F238E27FC236}">
                <a16:creationId xmlns:a16="http://schemas.microsoft.com/office/drawing/2014/main" id="{7C02F629-25DD-5D5C-B98F-735485E3F8A4}"/>
              </a:ext>
            </a:extLst>
          </p:cNvPr>
          <p:cNvSpPr>
            <a:spLocks noGrp="1"/>
          </p:cNvSpPr>
          <p:nvPr>
            <p:ph type="dt" sz="half" idx="10"/>
          </p:nvPr>
        </p:nvSpPr>
        <p:spPr/>
        <p:txBody>
          <a:bodyPr/>
          <a:lstStyle/>
          <a:p>
            <a:fld id="{8D7890E3-A9BC-4FA7-B10C-D944C72B88FF}" type="datetime1">
              <a:rPr lang="en-IN" smtClean="0"/>
              <a:t>03-06-2024</a:t>
            </a:fld>
            <a:endParaRPr lang="en-IN"/>
          </a:p>
        </p:txBody>
      </p:sp>
      <p:sp>
        <p:nvSpPr>
          <p:cNvPr id="5" name="Footer Placeholder 4">
            <a:extLst>
              <a:ext uri="{FF2B5EF4-FFF2-40B4-BE49-F238E27FC236}">
                <a16:creationId xmlns:a16="http://schemas.microsoft.com/office/drawing/2014/main" id="{5ECB7518-9000-DD07-14D8-88B8C8CA3662}"/>
              </a:ext>
            </a:extLst>
          </p:cNvPr>
          <p:cNvSpPr>
            <a:spLocks noGrp="1"/>
          </p:cNvSpPr>
          <p:nvPr>
            <p:ph type="ftr" sz="quarter" idx="11"/>
          </p:nvPr>
        </p:nvSpPr>
        <p:spPr/>
        <p:txBody>
          <a:bodyPr/>
          <a:lstStyle/>
          <a:p>
            <a:r>
              <a:rPr lang="en-IN"/>
              <a:t>NATURAL LANGUAGE PROCESSING</a:t>
            </a:r>
          </a:p>
        </p:txBody>
      </p:sp>
      <p:sp>
        <p:nvSpPr>
          <p:cNvPr id="6" name="Rectangle 5">
            <a:extLst>
              <a:ext uri="{FF2B5EF4-FFF2-40B4-BE49-F238E27FC236}">
                <a16:creationId xmlns:a16="http://schemas.microsoft.com/office/drawing/2014/main" id="{2EE922AF-32A8-BE31-35B9-A8497D053472}"/>
              </a:ext>
            </a:extLst>
          </p:cNvPr>
          <p:cNvSpPr/>
          <p:nvPr/>
        </p:nvSpPr>
        <p:spPr>
          <a:xfrm>
            <a:off x="44651" y="561839"/>
            <a:ext cx="12104637" cy="45719"/>
          </a:xfrm>
          <a:prstGeom prst="rect">
            <a:avLst/>
          </a:prstGeom>
          <a:solidFill>
            <a:srgbClr val="EED126"/>
          </a:solidFill>
          <a:ln>
            <a:solidFill>
              <a:srgbClr val="EED1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7" name="Rectangle 6">
            <a:extLst>
              <a:ext uri="{FF2B5EF4-FFF2-40B4-BE49-F238E27FC236}">
                <a16:creationId xmlns:a16="http://schemas.microsoft.com/office/drawing/2014/main" id="{F1E3B3D4-E46D-985A-6337-D8BACACB6709}"/>
              </a:ext>
            </a:extLst>
          </p:cNvPr>
          <p:cNvSpPr/>
          <p:nvPr/>
        </p:nvSpPr>
        <p:spPr>
          <a:xfrm>
            <a:off x="44651" y="756786"/>
            <a:ext cx="12104637" cy="102956"/>
          </a:xfrm>
          <a:prstGeom prst="rect">
            <a:avLst/>
          </a:prstGeom>
          <a:ln>
            <a:noFill/>
          </a:ln>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a:p>
        </p:txBody>
      </p:sp>
      <p:pic>
        <p:nvPicPr>
          <p:cNvPr id="8" name="Picture 7">
            <a:extLst>
              <a:ext uri="{FF2B5EF4-FFF2-40B4-BE49-F238E27FC236}">
                <a16:creationId xmlns:a16="http://schemas.microsoft.com/office/drawing/2014/main" id="{C4C56F17-9A0C-E5DD-6B23-4427FEC508D2}"/>
              </a:ext>
            </a:extLst>
          </p:cNvPr>
          <p:cNvPicPr>
            <a:picLocks noChangeAspect="1"/>
          </p:cNvPicPr>
          <p:nvPr/>
        </p:nvPicPr>
        <p:blipFill>
          <a:blip r:embed="rId2" cstate="print"/>
          <a:stretch>
            <a:fillRect/>
          </a:stretch>
        </p:blipFill>
        <p:spPr>
          <a:xfrm>
            <a:off x="4997652" y="236735"/>
            <a:ext cx="1613952" cy="706104"/>
          </a:xfrm>
          <a:prstGeom prst="rect">
            <a:avLst/>
          </a:prstGeom>
        </p:spPr>
      </p:pic>
      <p:sp>
        <p:nvSpPr>
          <p:cNvPr id="10" name="TextBox 9">
            <a:extLst>
              <a:ext uri="{FF2B5EF4-FFF2-40B4-BE49-F238E27FC236}">
                <a16:creationId xmlns:a16="http://schemas.microsoft.com/office/drawing/2014/main" id="{AA93D1EE-0FF2-77F9-95B1-424CBC18E2BE}"/>
              </a:ext>
            </a:extLst>
          </p:cNvPr>
          <p:cNvSpPr txBox="1"/>
          <p:nvPr/>
        </p:nvSpPr>
        <p:spPr>
          <a:xfrm>
            <a:off x="339259" y="1032374"/>
            <a:ext cx="11303323" cy="4708981"/>
          </a:xfrm>
          <a:prstGeom prst="rect">
            <a:avLst/>
          </a:prstGeom>
          <a:noFill/>
        </p:spPr>
        <p:txBody>
          <a:bodyPr wrap="square">
            <a:spAutoFit/>
          </a:bodyPr>
          <a:lstStyle/>
          <a:p>
            <a:r>
              <a:rPr lang="en-US" sz="2000" dirty="0">
                <a:latin typeface="Times New Roman" panose="02020603050405020304" pitchFamily="18" charset="0"/>
                <a:cs typeface="Times New Roman" panose="02020603050405020304" pitchFamily="18" charset="0"/>
              </a:rPr>
              <a:t>Another technique of tagging is Stochastic POS Tagging. Now, the question that arises here is which model can be stochastic. </a:t>
            </a:r>
          </a:p>
          <a:p>
            <a:r>
              <a:rPr lang="en-US" sz="2000" dirty="0">
                <a:latin typeface="Times New Roman" panose="02020603050405020304" pitchFamily="18" charset="0"/>
                <a:cs typeface="Times New Roman" panose="02020603050405020304" pitchFamily="18" charset="0"/>
              </a:rPr>
              <a:t>The model that includes frequency or probability (statistics) can be called stochastic.</a:t>
            </a:r>
          </a:p>
          <a:p>
            <a:r>
              <a:rPr lang="en-US" sz="2000" dirty="0">
                <a:latin typeface="Times New Roman" panose="02020603050405020304" pitchFamily="18" charset="0"/>
                <a:cs typeface="Times New Roman" panose="02020603050405020304" pitchFamily="18" charset="0"/>
              </a:rPr>
              <a:t> Any number of different approaches to the problem of part-of-speech tagging can be referred to as stochastic tagger.</a:t>
            </a:r>
          </a:p>
          <a:p>
            <a:r>
              <a:rPr lang="en-US" sz="2000" dirty="0">
                <a:latin typeface="Times New Roman" panose="02020603050405020304" pitchFamily="18" charset="0"/>
                <a:cs typeface="Times New Roman" panose="02020603050405020304" pitchFamily="18" charset="0"/>
              </a:rPr>
              <a:t>The simplest stochastic tagger applies the following approaches for POS tagging −</a:t>
            </a:r>
          </a:p>
          <a:p>
            <a:r>
              <a:rPr lang="en-US" sz="2000" b="1" dirty="0">
                <a:latin typeface="Times New Roman" panose="02020603050405020304" pitchFamily="18" charset="0"/>
                <a:cs typeface="Times New Roman" panose="02020603050405020304" pitchFamily="18" charset="0"/>
              </a:rPr>
              <a:t>Word Frequency Approach</a:t>
            </a:r>
          </a:p>
          <a:p>
            <a:r>
              <a:rPr lang="en-US" sz="2000" dirty="0">
                <a:latin typeface="Times New Roman" panose="02020603050405020304" pitchFamily="18" charset="0"/>
                <a:cs typeface="Times New Roman" panose="02020603050405020304" pitchFamily="18" charset="0"/>
              </a:rPr>
              <a:t>In this approach, the stochastic taggers disambiguate the words based on the probability that a word occurs with a particular tag. We can also say that the tag encountered most frequently with the word in the training set is the one assigned to an ambiguous instance of that word. The main issue with this approach is that it may yield inadmissible sequence of tags.</a:t>
            </a:r>
          </a:p>
          <a:p>
            <a:r>
              <a:rPr lang="en-US" sz="2000" b="1" dirty="0">
                <a:latin typeface="Times New Roman" panose="02020603050405020304" pitchFamily="18" charset="0"/>
                <a:cs typeface="Times New Roman" panose="02020603050405020304" pitchFamily="18" charset="0"/>
              </a:rPr>
              <a:t>Tag Sequence Probabilities</a:t>
            </a:r>
          </a:p>
          <a:p>
            <a:r>
              <a:rPr lang="en-US" sz="2000" dirty="0">
                <a:latin typeface="Times New Roman" panose="02020603050405020304" pitchFamily="18" charset="0"/>
                <a:cs typeface="Times New Roman" panose="02020603050405020304" pitchFamily="18" charset="0"/>
              </a:rPr>
              <a:t>It is another approach of stochastic tagging, where the tagger calculates the probability of a given sequence of tags occurring. It is also called n-gram approach. It is called so because the best tag for a given word is determined by the probability at which it occurs with the n previous tags.</a:t>
            </a:r>
          </a:p>
        </p:txBody>
      </p:sp>
    </p:spTree>
    <p:extLst>
      <p:ext uri="{BB962C8B-B14F-4D97-AF65-F5344CB8AC3E}">
        <p14:creationId xmlns:p14="http://schemas.microsoft.com/office/powerpoint/2010/main" val="40524617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0505" y="-128905"/>
            <a:ext cx="10515600" cy="808990"/>
          </a:xfrm>
        </p:spPr>
        <p:txBody>
          <a:bodyPr/>
          <a:lstStyle/>
          <a:p>
            <a:r>
              <a:rPr lang="en-IN" altLang="en-US" dirty="0">
                <a:latin typeface="Times New Roman" panose="02020603050405020304" pitchFamily="18" charset="0"/>
                <a:cs typeface="Times New Roman" panose="02020603050405020304" pitchFamily="18" charset="0"/>
              </a:rPr>
              <a:t>Introduction to NLP</a:t>
            </a:r>
          </a:p>
        </p:txBody>
      </p:sp>
      <p:sp>
        <p:nvSpPr>
          <p:cNvPr id="3" name="Content Placeholder 2"/>
          <p:cNvSpPr>
            <a:spLocks noGrp="1"/>
          </p:cNvSpPr>
          <p:nvPr>
            <p:ph idx="1"/>
          </p:nvPr>
        </p:nvSpPr>
        <p:spPr>
          <a:xfrm>
            <a:off x="838200" y="1174115"/>
            <a:ext cx="10515600" cy="5003165"/>
          </a:xfrm>
        </p:spPr>
        <p:txBody>
          <a:bodyPr>
            <a:normAutofit fontScale="90000" lnSpcReduction="10000"/>
          </a:bodyPr>
          <a:lstStyle/>
          <a:p>
            <a:pPr algn="just">
              <a:lnSpc>
                <a:spcPct val="150000"/>
              </a:lnSpc>
            </a:pPr>
            <a:r>
              <a:rPr lang="en-IN" altLang="en-US" sz="2400" dirty="0">
                <a:latin typeface="Times New Roman" panose="02020603050405020304" charset="0"/>
                <a:cs typeface="Times New Roman" panose="02020603050405020304" charset="0"/>
              </a:rPr>
              <a:t>Motive of learning a </a:t>
            </a:r>
            <a:r>
              <a:rPr lang="en-IN" altLang="en-US" sz="2400" dirty="0">
                <a:latin typeface="Times New Roman" panose="02020603050405020304" charset="0"/>
                <a:cs typeface="Times New Roman" panose="02020603050405020304" charset="0"/>
                <a:sym typeface="+mn-ea"/>
              </a:rPr>
              <a:t>language is to </a:t>
            </a:r>
            <a:r>
              <a:rPr lang="en-IN" altLang="en-US" sz="2400" dirty="0">
                <a:latin typeface="Times New Roman" panose="02020603050405020304" charset="0"/>
                <a:cs typeface="Times New Roman" panose="02020603050405020304" charset="0"/>
              </a:rPr>
              <a:t>communicate and share the information successfully to others. </a:t>
            </a:r>
          </a:p>
          <a:p>
            <a:pPr algn="just">
              <a:lnSpc>
                <a:spcPct val="150000"/>
              </a:lnSpc>
            </a:pPr>
            <a:r>
              <a:rPr lang="en-IN" altLang="en-US" sz="2400" dirty="0">
                <a:latin typeface="Times New Roman" panose="02020603050405020304" charset="0"/>
                <a:cs typeface="Times New Roman" panose="02020603050405020304" charset="0"/>
              </a:rPr>
              <a:t>According to the industry the estimation is only 21% of the available data is in the structured form.</a:t>
            </a:r>
          </a:p>
          <a:p>
            <a:pPr algn="just">
              <a:lnSpc>
                <a:spcPct val="150000"/>
              </a:lnSpc>
            </a:pPr>
            <a:r>
              <a:rPr lang="en-IN" altLang="en-US" sz="2400" dirty="0">
                <a:latin typeface="Times New Roman" panose="02020603050405020304" charset="0"/>
                <a:cs typeface="Times New Roman" panose="02020603050405020304" charset="0"/>
              </a:rPr>
              <a:t>Data is being generated ,send messages on WhatsApp and Facebook or various social media.</a:t>
            </a:r>
          </a:p>
          <a:p>
            <a:pPr algn="just">
              <a:lnSpc>
                <a:spcPct val="150000"/>
              </a:lnSpc>
            </a:pPr>
            <a:r>
              <a:rPr lang="en-IN" altLang="en-US" sz="2400" dirty="0">
                <a:latin typeface="Times New Roman" panose="02020603050405020304" charset="0"/>
                <a:cs typeface="Times New Roman" panose="02020603050405020304" charset="0"/>
              </a:rPr>
              <a:t> Majority of the </a:t>
            </a:r>
            <a:r>
              <a:rPr lang="en-IN" altLang="en-US" sz="2400" dirty="0" err="1">
                <a:latin typeface="Times New Roman" panose="02020603050405020304" charset="0"/>
                <a:cs typeface="Times New Roman" panose="02020603050405020304" charset="0"/>
              </a:rPr>
              <a:t>datas</a:t>
            </a:r>
            <a:r>
              <a:rPr lang="en-IN" altLang="en-US" sz="2400" dirty="0">
                <a:latin typeface="Times New Roman" panose="02020603050405020304" charset="0"/>
                <a:cs typeface="Times New Roman" panose="02020603050405020304" charset="0"/>
              </a:rPr>
              <a:t> exists in textual format which is highly unstructured form.  </a:t>
            </a:r>
          </a:p>
          <a:p>
            <a:pPr algn="just">
              <a:lnSpc>
                <a:spcPct val="150000"/>
              </a:lnSpc>
            </a:pPr>
            <a:r>
              <a:rPr lang="en-IN" altLang="en-US" sz="2400" dirty="0">
                <a:latin typeface="Times New Roman" panose="02020603050405020304" charset="0"/>
                <a:cs typeface="Times New Roman" panose="02020603050405020304" charset="0"/>
              </a:rPr>
              <a:t>Now in order to produce significant and actionable insights from this data it is important to get acquainted with the techniques of text analysis and natural language processing.</a:t>
            </a:r>
          </a:p>
        </p:txBody>
      </p:sp>
      <p:sp>
        <p:nvSpPr>
          <p:cNvPr id="4" name="Date Placeholder 3">
            <a:extLst>
              <a:ext uri="{FF2B5EF4-FFF2-40B4-BE49-F238E27FC236}">
                <a16:creationId xmlns:a16="http://schemas.microsoft.com/office/drawing/2014/main" id="{A5B9FBC8-258E-FFB9-BAEA-E2BDD7AB68EF}"/>
              </a:ext>
            </a:extLst>
          </p:cNvPr>
          <p:cNvSpPr>
            <a:spLocks noGrp="1"/>
          </p:cNvSpPr>
          <p:nvPr>
            <p:ph type="dt" sz="half" idx="10"/>
          </p:nvPr>
        </p:nvSpPr>
        <p:spPr/>
        <p:txBody>
          <a:bodyPr/>
          <a:lstStyle/>
          <a:p>
            <a:fld id="{C253AEC1-43B7-4E6D-9B42-5F40CAD08628}" type="datetime1">
              <a:rPr lang="en-IN" smtClean="0"/>
              <a:t>03-06-2024</a:t>
            </a:fld>
            <a:endParaRPr lang="en-IN"/>
          </a:p>
        </p:txBody>
      </p:sp>
      <p:sp>
        <p:nvSpPr>
          <p:cNvPr id="5" name="Footer Placeholder 4">
            <a:extLst>
              <a:ext uri="{FF2B5EF4-FFF2-40B4-BE49-F238E27FC236}">
                <a16:creationId xmlns:a16="http://schemas.microsoft.com/office/drawing/2014/main" id="{4D3851C2-EE79-D3D4-3B1D-A898878CA80C}"/>
              </a:ext>
            </a:extLst>
          </p:cNvPr>
          <p:cNvSpPr>
            <a:spLocks noGrp="1"/>
          </p:cNvSpPr>
          <p:nvPr>
            <p:ph type="ftr" sz="quarter" idx="11"/>
          </p:nvPr>
        </p:nvSpPr>
        <p:spPr/>
        <p:txBody>
          <a:bodyPr/>
          <a:lstStyle/>
          <a:p>
            <a:r>
              <a:rPr lang="en-IN"/>
              <a:t>NATURAL LANGUAGE PROCESSING</a:t>
            </a:r>
          </a:p>
        </p:txBody>
      </p:sp>
      <p:sp>
        <p:nvSpPr>
          <p:cNvPr id="6" name="Rectangle 5">
            <a:extLst>
              <a:ext uri="{FF2B5EF4-FFF2-40B4-BE49-F238E27FC236}">
                <a16:creationId xmlns:a16="http://schemas.microsoft.com/office/drawing/2014/main" id="{AE8AB0C2-7C88-CFA4-2517-E810A19E5BF8}"/>
              </a:ext>
            </a:extLst>
          </p:cNvPr>
          <p:cNvSpPr/>
          <p:nvPr/>
        </p:nvSpPr>
        <p:spPr>
          <a:xfrm>
            <a:off x="44651" y="561839"/>
            <a:ext cx="12104637" cy="45719"/>
          </a:xfrm>
          <a:prstGeom prst="rect">
            <a:avLst/>
          </a:prstGeom>
          <a:solidFill>
            <a:srgbClr val="EED126"/>
          </a:solidFill>
          <a:ln>
            <a:solidFill>
              <a:srgbClr val="EED1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7" name="Rectangle 6">
            <a:extLst>
              <a:ext uri="{FF2B5EF4-FFF2-40B4-BE49-F238E27FC236}">
                <a16:creationId xmlns:a16="http://schemas.microsoft.com/office/drawing/2014/main" id="{362BC08E-32BC-400E-1CF2-CC952A0D1FF4}"/>
              </a:ext>
            </a:extLst>
          </p:cNvPr>
          <p:cNvSpPr/>
          <p:nvPr/>
        </p:nvSpPr>
        <p:spPr>
          <a:xfrm>
            <a:off x="44651" y="756786"/>
            <a:ext cx="12104637" cy="102956"/>
          </a:xfrm>
          <a:prstGeom prst="rect">
            <a:avLst/>
          </a:prstGeom>
          <a:ln>
            <a:noFill/>
          </a:ln>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a:p>
        </p:txBody>
      </p:sp>
      <p:pic>
        <p:nvPicPr>
          <p:cNvPr id="8" name="Picture 7">
            <a:extLst>
              <a:ext uri="{FF2B5EF4-FFF2-40B4-BE49-F238E27FC236}">
                <a16:creationId xmlns:a16="http://schemas.microsoft.com/office/drawing/2014/main" id="{290C8D4B-AA4B-30AC-11DA-49154DDDECE0}"/>
              </a:ext>
            </a:extLst>
          </p:cNvPr>
          <p:cNvPicPr>
            <a:picLocks noChangeAspect="1"/>
          </p:cNvPicPr>
          <p:nvPr/>
        </p:nvPicPr>
        <p:blipFill>
          <a:blip r:embed="rId2" cstate="print"/>
          <a:stretch>
            <a:fillRect/>
          </a:stretch>
        </p:blipFill>
        <p:spPr>
          <a:xfrm>
            <a:off x="4997652" y="236735"/>
            <a:ext cx="1613952" cy="706104"/>
          </a:xfrm>
          <a:prstGeom prst="rect">
            <a:avLst/>
          </a:prstGeom>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0725" y="148320"/>
            <a:ext cx="10515600" cy="697230"/>
          </a:xfrm>
        </p:spPr>
        <p:txBody>
          <a:bodyPr>
            <a:normAutofit fontScale="90000"/>
          </a:bodyPr>
          <a:lstStyle/>
          <a:p>
            <a:r>
              <a:rPr lang="en-IN" b="1" dirty="0"/>
              <a:t>Statistical POS Tagging</a:t>
            </a:r>
            <a:br>
              <a:rPr lang="en-IN" b="1" dirty="0"/>
            </a:br>
            <a:endParaRPr lang="en-US" dirty="0"/>
          </a:p>
        </p:txBody>
      </p:sp>
      <p:sp>
        <p:nvSpPr>
          <p:cNvPr id="3" name="Content Placeholder 2"/>
          <p:cNvSpPr>
            <a:spLocks noGrp="1"/>
          </p:cNvSpPr>
          <p:nvPr>
            <p:ph idx="1"/>
          </p:nvPr>
        </p:nvSpPr>
        <p:spPr>
          <a:xfrm>
            <a:off x="838200" y="1551305"/>
            <a:ext cx="10515600" cy="4625975"/>
          </a:xfrm>
        </p:spPr>
        <p:txBody>
          <a:bodyPr>
            <a:noAutofit/>
          </a:bodyPr>
          <a:lstStyle/>
          <a:p>
            <a:pPr algn="just">
              <a:lnSpc>
                <a:spcPct val="150000"/>
              </a:lnSpc>
            </a:pPr>
            <a:endParaRPr lang="en-US" sz="2000" dirty="0">
              <a:latin typeface="Times New Roman" panose="02020603050405020304" charset="0"/>
              <a:cs typeface="Times New Roman" panose="02020603050405020304" charset="0"/>
            </a:endParaRPr>
          </a:p>
          <a:p>
            <a:pPr algn="just">
              <a:lnSpc>
                <a:spcPct val="150000"/>
              </a:lnSpc>
            </a:pPr>
            <a:endParaRPr lang="en-US" sz="2000" dirty="0">
              <a:latin typeface="Times New Roman" panose="02020603050405020304" charset="0"/>
              <a:cs typeface="Times New Roman" panose="02020603050405020304" charset="0"/>
            </a:endParaRPr>
          </a:p>
          <a:p>
            <a:pPr marL="0" indent="0" algn="just">
              <a:buNone/>
            </a:pPr>
            <a:endParaRPr lang="en-US" sz="2000" dirty="0">
              <a:latin typeface="Times New Roman" panose="02020603050405020304" charset="0"/>
              <a:cs typeface="Times New Roman" panose="02020603050405020304" charset="0"/>
            </a:endParaRPr>
          </a:p>
        </p:txBody>
      </p:sp>
      <p:sp>
        <p:nvSpPr>
          <p:cNvPr id="4" name="Date Placeholder 3">
            <a:extLst>
              <a:ext uri="{FF2B5EF4-FFF2-40B4-BE49-F238E27FC236}">
                <a16:creationId xmlns:a16="http://schemas.microsoft.com/office/drawing/2014/main" id="{7C02F629-25DD-5D5C-B98F-735485E3F8A4}"/>
              </a:ext>
            </a:extLst>
          </p:cNvPr>
          <p:cNvSpPr>
            <a:spLocks noGrp="1"/>
          </p:cNvSpPr>
          <p:nvPr>
            <p:ph type="dt" sz="half" idx="10"/>
          </p:nvPr>
        </p:nvSpPr>
        <p:spPr/>
        <p:txBody>
          <a:bodyPr/>
          <a:lstStyle/>
          <a:p>
            <a:fld id="{8D7890E3-A9BC-4FA7-B10C-D944C72B88FF}" type="datetime1">
              <a:rPr lang="en-IN" smtClean="0"/>
              <a:t>03-06-2024</a:t>
            </a:fld>
            <a:endParaRPr lang="en-IN"/>
          </a:p>
        </p:txBody>
      </p:sp>
      <p:sp>
        <p:nvSpPr>
          <p:cNvPr id="5" name="Footer Placeholder 4">
            <a:extLst>
              <a:ext uri="{FF2B5EF4-FFF2-40B4-BE49-F238E27FC236}">
                <a16:creationId xmlns:a16="http://schemas.microsoft.com/office/drawing/2014/main" id="{5ECB7518-9000-DD07-14D8-88B8C8CA3662}"/>
              </a:ext>
            </a:extLst>
          </p:cNvPr>
          <p:cNvSpPr>
            <a:spLocks noGrp="1"/>
          </p:cNvSpPr>
          <p:nvPr>
            <p:ph type="ftr" sz="quarter" idx="11"/>
          </p:nvPr>
        </p:nvSpPr>
        <p:spPr/>
        <p:txBody>
          <a:bodyPr/>
          <a:lstStyle/>
          <a:p>
            <a:r>
              <a:rPr lang="en-IN"/>
              <a:t>NATURAL LANGUAGE PROCESSING</a:t>
            </a:r>
          </a:p>
        </p:txBody>
      </p:sp>
      <p:sp>
        <p:nvSpPr>
          <p:cNvPr id="6" name="Rectangle 5">
            <a:extLst>
              <a:ext uri="{FF2B5EF4-FFF2-40B4-BE49-F238E27FC236}">
                <a16:creationId xmlns:a16="http://schemas.microsoft.com/office/drawing/2014/main" id="{2EE922AF-32A8-BE31-35B9-A8497D053472}"/>
              </a:ext>
            </a:extLst>
          </p:cNvPr>
          <p:cNvSpPr/>
          <p:nvPr/>
        </p:nvSpPr>
        <p:spPr>
          <a:xfrm>
            <a:off x="44651" y="561839"/>
            <a:ext cx="12104637" cy="45719"/>
          </a:xfrm>
          <a:prstGeom prst="rect">
            <a:avLst/>
          </a:prstGeom>
          <a:solidFill>
            <a:srgbClr val="EED126"/>
          </a:solidFill>
          <a:ln>
            <a:solidFill>
              <a:srgbClr val="EED1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7" name="Rectangle 6">
            <a:extLst>
              <a:ext uri="{FF2B5EF4-FFF2-40B4-BE49-F238E27FC236}">
                <a16:creationId xmlns:a16="http://schemas.microsoft.com/office/drawing/2014/main" id="{F1E3B3D4-E46D-985A-6337-D8BACACB6709}"/>
              </a:ext>
            </a:extLst>
          </p:cNvPr>
          <p:cNvSpPr/>
          <p:nvPr/>
        </p:nvSpPr>
        <p:spPr>
          <a:xfrm>
            <a:off x="44651" y="756786"/>
            <a:ext cx="12104637" cy="102956"/>
          </a:xfrm>
          <a:prstGeom prst="rect">
            <a:avLst/>
          </a:prstGeom>
          <a:ln>
            <a:noFill/>
          </a:ln>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a:p>
        </p:txBody>
      </p:sp>
      <p:pic>
        <p:nvPicPr>
          <p:cNvPr id="8" name="Picture 7">
            <a:extLst>
              <a:ext uri="{FF2B5EF4-FFF2-40B4-BE49-F238E27FC236}">
                <a16:creationId xmlns:a16="http://schemas.microsoft.com/office/drawing/2014/main" id="{C4C56F17-9A0C-E5DD-6B23-4427FEC508D2}"/>
              </a:ext>
            </a:extLst>
          </p:cNvPr>
          <p:cNvPicPr>
            <a:picLocks noChangeAspect="1"/>
          </p:cNvPicPr>
          <p:nvPr/>
        </p:nvPicPr>
        <p:blipFill>
          <a:blip r:embed="rId2" cstate="print"/>
          <a:stretch>
            <a:fillRect/>
          </a:stretch>
        </p:blipFill>
        <p:spPr>
          <a:xfrm>
            <a:off x="4997652" y="236735"/>
            <a:ext cx="1613952" cy="706104"/>
          </a:xfrm>
          <a:prstGeom prst="rect">
            <a:avLst/>
          </a:prstGeom>
        </p:spPr>
      </p:pic>
      <p:sp>
        <p:nvSpPr>
          <p:cNvPr id="10" name="TextBox 9">
            <a:extLst>
              <a:ext uri="{FF2B5EF4-FFF2-40B4-BE49-F238E27FC236}">
                <a16:creationId xmlns:a16="http://schemas.microsoft.com/office/drawing/2014/main" id="{A2B56EBB-6695-3663-504F-AE0EE8B5812C}"/>
              </a:ext>
            </a:extLst>
          </p:cNvPr>
          <p:cNvSpPr txBox="1"/>
          <p:nvPr/>
        </p:nvSpPr>
        <p:spPr>
          <a:xfrm>
            <a:off x="669783" y="1770520"/>
            <a:ext cx="10416993" cy="4524315"/>
          </a:xfrm>
          <a:prstGeom prst="rect">
            <a:avLst/>
          </a:prstGeom>
          <a:noFill/>
        </p:spPr>
        <p:txBody>
          <a:bodyPr wrap="square">
            <a:spAutoFit/>
          </a:bodyPr>
          <a:lstStyle/>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Statistical part-of-speech (POS) tagging is a method of labeling words with their corresponding parts of speech using statistical techniques. </a:t>
            </a:r>
          </a:p>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This is in contrast to rule-based POS tagging, which relies on pre-defined rules, and to unsupervised learning-based POS tagging, which does not use any annotated training data.</a:t>
            </a:r>
          </a:p>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In statistical POS tagging, a model is trained on a large annotated corpus of text to learn the patterns and characteristics of different parts of speech. </a:t>
            </a:r>
          </a:p>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The model uses this training data to predict the POS tag of a given word based on the context in which it appears and the probability of different POS tags occurring in that context.</a:t>
            </a:r>
          </a:p>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Statistical POS taggers can be more accurate and efficient than rule-based taggers, especially for tasks with large or complex datasets. </a:t>
            </a:r>
          </a:p>
        </p:txBody>
      </p:sp>
    </p:spTree>
    <p:extLst>
      <p:ext uri="{BB962C8B-B14F-4D97-AF65-F5344CB8AC3E}">
        <p14:creationId xmlns:p14="http://schemas.microsoft.com/office/powerpoint/2010/main" val="384018993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0947" y="-29979"/>
            <a:ext cx="10515600" cy="697230"/>
          </a:xfrm>
        </p:spPr>
        <p:txBody>
          <a:bodyPr>
            <a:noAutofit/>
          </a:bodyPr>
          <a:lstStyle/>
          <a:p>
            <a:r>
              <a:rPr lang="en-IN" sz="2400" b="1" dirty="0">
                <a:latin typeface="Times New Roman" panose="02020603050405020304" pitchFamily="18" charset="0"/>
                <a:cs typeface="Times New Roman" panose="02020603050405020304" pitchFamily="18" charset="0"/>
              </a:rPr>
              <a:t>Transformation-based tagging (TBT) </a:t>
            </a:r>
            <a:br>
              <a:rPr lang="en-IN" sz="2400" b="1" dirty="0">
                <a:latin typeface="Times New Roman" panose="02020603050405020304" pitchFamily="18" charset="0"/>
                <a:cs typeface="Times New Roman" panose="02020603050405020304" pitchFamily="18" charset="0"/>
              </a:rPr>
            </a:br>
            <a:endParaRPr lang="en-US" sz="24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838200" y="1551305"/>
            <a:ext cx="10515600" cy="4625975"/>
          </a:xfrm>
        </p:spPr>
        <p:txBody>
          <a:bodyPr>
            <a:noAutofit/>
          </a:bodyPr>
          <a:lstStyle/>
          <a:p>
            <a:pPr algn="just">
              <a:lnSpc>
                <a:spcPct val="150000"/>
              </a:lnSpc>
            </a:pPr>
            <a:r>
              <a:rPr lang="en-US" sz="2400" dirty="0">
                <a:latin typeface="Times New Roman" panose="02020603050405020304" pitchFamily="18" charset="0"/>
                <a:cs typeface="Times New Roman" panose="02020603050405020304" pitchFamily="18" charset="0"/>
              </a:rPr>
              <a:t>Transformation-based tagging (TBT) is a method of part-of-speech (POS) tagging that uses a series of rules to transform the tags of words in a text. </a:t>
            </a:r>
          </a:p>
          <a:p>
            <a:pPr algn="just">
              <a:lnSpc>
                <a:spcPct val="150000"/>
              </a:lnSpc>
            </a:pPr>
            <a:r>
              <a:rPr lang="en-US" sz="2400" dirty="0">
                <a:latin typeface="Times New Roman" panose="02020603050405020304" pitchFamily="18" charset="0"/>
                <a:cs typeface="Times New Roman" panose="02020603050405020304" pitchFamily="18" charset="0"/>
              </a:rPr>
              <a:t>This is in contrast to rule-based POS tagging, which assigns tags to words based on pre-defined rules, and to statistical POS tagging, which relies on a trained model to predict tags based on probability.</a:t>
            </a:r>
          </a:p>
          <a:p>
            <a:pPr marL="0" indent="0" algn="just">
              <a:buNone/>
            </a:pPr>
            <a:endParaRPr lang="en-US" sz="2000" dirty="0">
              <a:latin typeface="Times New Roman" panose="02020603050405020304" charset="0"/>
              <a:cs typeface="Times New Roman" panose="02020603050405020304" charset="0"/>
            </a:endParaRPr>
          </a:p>
        </p:txBody>
      </p:sp>
      <p:sp>
        <p:nvSpPr>
          <p:cNvPr id="4" name="Date Placeholder 3">
            <a:extLst>
              <a:ext uri="{FF2B5EF4-FFF2-40B4-BE49-F238E27FC236}">
                <a16:creationId xmlns:a16="http://schemas.microsoft.com/office/drawing/2014/main" id="{7C02F629-25DD-5D5C-B98F-735485E3F8A4}"/>
              </a:ext>
            </a:extLst>
          </p:cNvPr>
          <p:cNvSpPr>
            <a:spLocks noGrp="1"/>
          </p:cNvSpPr>
          <p:nvPr>
            <p:ph type="dt" sz="half" idx="10"/>
          </p:nvPr>
        </p:nvSpPr>
        <p:spPr/>
        <p:txBody>
          <a:bodyPr/>
          <a:lstStyle/>
          <a:p>
            <a:fld id="{8D7890E3-A9BC-4FA7-B10C-D944C72B88FF}" type="datetime1">
              <a:rPr lang="en-IN" smtClean="0"/>
              <a:t>03-06-2024</a:t>
            </a:fld>
            <a:endParaRPr lang="en-IN"/>
          </a:p>
        </p:txBody>
      </p:sp>
      <p:sp>
        <p:nvSpPr>
          <p:cNvPr id="5" name="Footer Placeholder 4">
            <a:extLst>
              <a:ext uri="{FF2B5EF4-FFF2-40B4-BE49-F238E27FC236}">
                <a16:creationId xmlns:a16="http://schemas.microsoft.com/office/drawing/2014/main" id="{5ECB7518-9000-DD07-14D8-88B8C8CA3662}"/>
              </a:ext>
            </a:extLst>
          </p:cNvPr>
          <p:cNvSpPr>
            <a:spLocks noGrp="1"/>
          </p:cNvSpPr>
          <p:nvPr>
            <p:ph type="ftr" sz="quarter" idx="11"/>
          </p:nvPr>
        </p:nvSpPr>
        <p:spPr/>
        <p:txBody>
          <a:bodyPr/>
          <a:lstStyle/>
          <a:p>
            <a:r>
              <a:rPr lang="en-IN"/>
              <a:t>NATURAL LANGUAGE PROCESSING</a:t>
            </a:r>
          </a:p>
        </p:txBody>
      </p:sp>
      <p:sp>
        <p:nvSpPr>
          <p:cNvPr id="6" name="Rectangle 5">
            <a:extLst>
              <a:ext uri="{FF2B5EF4-FFF2-40B4-BE49-F238E27FC236}">
                <a16:creationId xmlns:a16="http://schemas.microsoft.com/office/drawing/2014/main" id="{2EE922AF-32A8-BE31-35B9-A8497D053472}"/>
              </a:ext>
            </a:extLst>
          </p:cNvPr>
          <p:cNvSpPr/>
          <p:nvPr/>
        </p:nvSpPr>
        <p:spPr>
          <a:xfrm>
            <a:off x="44651" y="561839"/>
            <a:ext cx="12104637" cy="45719"/>
          </a:xfrm>
          <a:prstGeom prst="rect">
            <a:avLst/>
          </a:prstGeom>
          <a:solidFill>
            <a:srgbClr val="EED126"/>
          </a:solidFill>
          <a:ln>
            <a:solidFill>
              <a:srgbClr val="EED1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7" name="Rectangle 6">
            <a:extLst>
              <a:ext uri="{FF2B5EF4-FFF2-40B4-BE49-F238E27FC236}">
                <a16:creationId xmlns:a16="http://schemas.microsoft.com/office/drawing/2014/main" id="{F1E3B3D4-E46D-985A-6337-D8BACACB6709}"/>
              </a:ext>
            </a:extLst>
          </p:cNvPr>
          <p:cNvSpPr/>
          <p:nvPr/>
        </p:nvSpPr>
        <p:spPr>
          <a:xfrm>
            <a:off x="44651" y="756786"/>
            <a:ext cx="12104637" cy="102956"/>
          </a:xfrm>
          <a:prstGeom prst="rect">
            <a:avLst/>
          </a:prstGeom>
          <a:ln>
            <a:noFill/>
          </a:ln>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a:p>
        </p:txBody>
      </p:sp>
      <p:pic>
        <p:nvPicPr>
          <p:cNvPr id="8" name="Picture 7">
            <a:extLst>
              <a:ext uri="{FF2B5EF4-FFF2-40B4-BE49-F238E27FC236}">
                <a16:creationId xmlns:a16="http://schemas.microsoft.com/office/drawing/2014/main" id="{C4C56F17-9A0C-E5DD-6B23-4427FEC508D2}"/>
              </a:ext>
            </a:extLst>
          </p:cNvPr>
          <p:cNvPicPr>
            <a:picLocks noChangeAspect="1"/>
          </p:cNvPicPr>
          <p:nvPr/>
        </p:nvPicPr>
        <p:blipFill>
          <a:blip r:embed="rId2" cstate="print"/>
          <a:stretch>
            <a:fillRect/>
          </a:stretch>
        </p:blipFill>
        <p:spPr>
          <a:xfrm>
            <a:off x="4997652" y="236735"/>
            <a:ext cx="1613952" cy="706104"/>
          </a:xfrm>
          <a:prstGeom prst="rect">
            <a:avLst/>
          </a:prstGeom>
        </p:spPr>
      </p:pic>
    </p:spTree>
    <p:extLst>
      <p:ext uri="{BB962C8B-B14F-4D97-AF65-F5344CB8AC3E}">
        <p14:creationId xmlns:p14="http://schemas.microsoft.com/office/powerpoint/2010/main" val="312554460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0947" y="-29979"/>
            <a:ext cx="10515600" cy="697230"/>
          </a:xfrm>
        </p:spPr>
        <p:txBody>
          <a:bodyPr>
            <a:normAutofit/>
          </a:bodyPr>
          <a:lstStyle/>
          <a:p>
            <a:r>
              <a:rPr lang="en-US" dirty="0"/>
              <a:t>Working Principles</a:t>
            </a:r>
          </a:p>
        </p:txBody>
      </p:sp>
      <p:sp>
        <p:nvSpPr>
          <p:cNvPr id="3" name="Content Placeholder 2"/>
          <p:cNvSpPr>
            <a:spLocks noGrp="1"/>
          </p:cNvSpPr>
          <p:nvPr>
            <p:ph idx="1"/>
          </p:nvPr>
        </p:nvSpPr>
        <p:spPr>
          <a:xfrm>
            <a:off x="838200" y="1551305"/>
            <a:ext cx="10515600" cy="4625975"/>
          </a:xfrm>
        </p:spPr>
        <p:txBody>
          <a:bodyPr>
            <a:noAutofit/>
          </a:bodyPr>
          <a:lstStyle/>
          <a:p>
            <a:r>
              <a:rPr lang="en-US" sz="2000" dirty="0">
                <a:latin typeface="Times New Roman" panose="02020603050405020304" pitchFamily="18" charset="0"/>
                <a:cs typeface="Times New Roman" panose="02020603050405020304" pitchFamily="18" charset="0"/>
              </a:rPr>
              <a:t>Here is an example of how a TBT system might work:</a:t>
            </a:r>
          </a:p>
          <a:p>
            <a:pPr>
              <a:buFont typeface="+mj-lt"/>
              <a:buAutoNum type="arabicPeriod"/>
            </a:pPr>
            <a:r>
              <a:rPr lang="en-US" sz="2000" dirty="0">
                <a:latin typeface="Times New Roman" panose="02020603050405020304" pitchFamily="18" charset="0"/>
                <a:cs typeface="Times New Roman" panose="02020603050405020304" pitchFamily="18" charset="0"/>
              </a:rPr>
              <a:t>Define a set of rules for transforming the tags of words in the text. For example:</a:t>
            </a:r>
          </a:p>
          <a:p>
            <a:pPr>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If the word is a verb and appears after a determiner, change the tag to “noun.”</a:t>
            </a:r>
          </a:p>
          <a:p>
            <a:pPr>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If the word is a noun and appears after an adjective, change the tag to “adjective.”</a:t>
            </a:r>
          </a:p>
          <a:p>
            <a:pPr>
              <a:buFont typeface="+mj-lt"/>
              <a:buAutoNum type="arabicPeriod" startAt="2"/>
            </a:pPr>
            <a:r>
              <a:rPr lang="en-US" sz="2000" dirty="0">
                <a:latin typeface="Times New Roman" panose="02020603050405020304" pitchFamily="18" charset="0"/>
                <a:cs typeface="Times New Roman" panose="02020603050405020304" pitchFamily="18" charset="0"/>
              </a:rPr>
              <a:t>Iterate through the words in the text and apply the rules in a specific order. For example:</a:t>
            </a:r>
          </a:p>
          <a:p>
            <a:pPr>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In the sentence “The cat sat on the mat,” the word “sat” would be changed from a verb to a noun based on the first rule.</a:t>
            </a:r>
          </a:p>
          <a:p>
            <a:pPr>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In the sentence “The red cat sat on the mat,” the word “red” would be changed from an adjective to a noun based on the second rule.</a:t>
            </a:r>
          </a:p>
          <a:p>
            <a:pPr>
              <a:buFont typeface="+mj-lt"/>
              <a:buAutoNum type="arabicPeriod" startAt="3"/>
            </a:pPr>
            <a:r>
              <a:rPr lang="en-US" sz="2000" dirty="0">
                <a:latin typeface="Times New Roman" panose="02020603050405020304" pitchFamily="18" charset="0"/>
                <a:cs typeface="Times New Roman" panose="02020603050405020304" pitchFamily="18" charset="0"/>
              </a:rPr>
              <a:t>Output the transformed tags for each word in the text.</a:t>
            </a:r>
          </a:p>
          <a:p>
            <a:pPr algn="just">
              <a:lnSpc>
                <a:spcPct val="150000"/>
              </a:lnSpc>
            </a:pPr>
            <a:endParaRPr lang="en-US" sz="2000" dirty="0">
              <a:latin typeface="Times New Roman" panose="02020603050405020304" charset="0"/>
              <a:cs typeface="Times New Roman" panose="02020603050405020304" charset="0"/>
            </a:endParaRPr>
          </a:p>
          <a:p>
            <a:pPr marL="0" indent="0" algn="just">
              <a:buNone/>
            </a:pPr>
            <a:endParaRPr lang="en-US" sz="2000" dirty="0">
              <a:latin typeface="Times New Roman" panose="02020603050405020304" charset="0"/>
              <a:cs typeface="Times New Roman" panose="02020603050405020304" charset="0"/>
            </a:endParaRPr>
          </a:p>
        </p:txBody>
      </p:sp>
      <p:sp>
        <p:nvSpPr>
          <p:cNvPr id="4" name="Date Placeholder 3">
            <a:extLst>
              <a:ext uri="{FF2B5EF4-FFF2-40B4-BE49-F238E27FC236}">
                <a16:creationId xmlns:a16="http://schemas.microsoft.com/office/drawing/2014/main" id="{7C02F629-25DD-5D5C-B98F-735485E3F8A4}"/>
              </a:ext>
            </a:extLst>
          </p:cNvPr>
          <p:cNvSpPr>
            <a:spLocks noGrp="1"/>
          </p:cNvSpPr>
          <p:nvPr>
            <p:ph type="dt" sz="half" idx="10"/>
          </p:nvPr>
        </p:nvSpPr>
        <p:spPr/>
        <p:txBody>
          <a:bodyPr/>
          <a:lstStyle/>
          <a:p>
            <a:fld id="{8D7890E3-A9BC-4FA7-B10C-D944C72B88FF}" type="datetime1">
              <a:rPr lang="en-IN" smtClean="0"/>
              <a:t>03-06-2024</a:t>
            </a:fld>
            <a:endParaRPr lang="en-IN"/>
          </a:p>
        </p:txBody>
      </p:sp>
      <p:sp>
        <p:nvSpPr>
          <p:cNvPr id="5" name="Footer Placeholder 4">
            <a:extLst>
              <a:ext uri="{FF2B5EF4-FFF2-40B4-BE49-F238E27FC236}">
                <a16:creationId xmlns:a16="http://schemas.microsoft.com/office/drawing/2014/main" id="{5ECB7518-9000-DD07-14D8-88B8C8CA3662}"/>
              </a:ext>
            </a:extLst>
          </p:cNvPr>
          <p:cNvSpPr>
            <a:spLocks noGrp="1"/>
          </p:cNvSpPr>
          <p:nvPr>
            <p:ph type="ftr" sz="quarter" idx="11"/>
          </p:nvPr>
        </p:nvSpPr>
        <p:spPr/>
        <p:txBody>
          <a:bodyPr/>
          <a:lstStyle/>
          <a:p>
            <a:r>
              <a:rPr lang="en-IN"/>
              <a:t>NATURAL LANGUAGE PROCESSING</a:t>
            </a:r>
          </a:p>
        </p:txBody>
      </p:sp>
      <p:sp>
        <p:nvSpPr>
          <p:cNvPr id="6" name="Rectangle 5">
            <a:extLst>
              <a:ext uri="{FF2B5EF4-FFF2-40B4-BE49-F238E27FC236}">
                <a16:creationId xmlns:a16="http://schemas.microsoft.com/office/drawing/2014/main" id="{2EE922AF-32A8-BE31-35B9-A8497D053472}"/>
              </a:ext>
            </a:extLst>
          </p:cNvPr>
          <p:cNvSpPr/>
          <p:nvPr/>
        </p:nvSpPr>
        <p:spPr>
          <a:xfrm>
            <a:off x="44651" y="561839"/>
            <a:ext cx="12104637" cy="45719"/>
          </a:xfrm>
          <a:prstGeom prst="rect">
            <a:avLst/>
          </a:prstGeom>
          <a:solidFill>
            <a:srgbClr val="EED126"/>
          </a:solidFill>
          <a:ln>
            <a:solidFill>
              <a:srgbClr val="EED1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7" name="Rectangle 6">
            <a:extLst>
              <a:ext uri="{FF2B5EF4-FFF2-40B4-BE49-F238E27FC236}">
                <a16:creationId xmlns:a16="http://schemas.microsoft.com/office/drawing/2014/main" id="{F1E3B3D4-E46D-985A-6337-D8BACACB6709}"/>
              </a:ext>
            </a:extLst>
          </p:cNvPr>
          <p:cNvSpPr/>
          <p:nvPr/>
        </p:nvSpPr>
        <p:spPr>
          <a:xfrm>
            <a:off x="44651" y="756786"/>
            <a:ext cx="12104637" cy="102956"/>
          </a:xfrm>
          <a:prstGeom prst="rect">
            <a:avLst/>
          </a:prstGeom>
          <a:ln>
            <a:noFill/>
          </a:ln>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a:p>
        </p:txBody>
      </p:sp>
      <p:pic>
        <p:nvPicPr>
          <p:cNvPr id="8" name="Picture 7">
            <a:extLst>
              <a:ext uri="{FF2B5EF4-FFF2-40B4-BE49-F238E27FC236}">
                <a16:creationId xmlns:a16="http://schemas.microsoft.com/office/drawing/2014/main" id="{C4C56F17-9A0C-E5DD-6B23-4427FEC508D2}"/>
              </a:ext>
            </a:extLst>
          </p:cNvPr>
          <p:cNvPicPr>
            <a:picLocks noChangeAspect="1"/>
          </p:cNvPicPr>
          <p:nvPr/>
        </p:nvPicPr>
        <p:blipFill>
          <a:blip r:embed="rId2" cstate="print"/>
          <a:stretch>
            <a:fillRect/>
          </a:stretch>
        </p:blipFill>
        <p:spPr>
          <a:xfrm>
            <a:off x="4997652" y="236735"/>
            <a:ext cx="1613952" cy="706104"/>
          </a:xfrm>
          <a:prstGeom prst="rect">
            <a:avLst/>
          </a:prstGeom>
        </p:spPr>
      </p:pic>
    </p:spTree>
    <p:extLst>
      <p:ext uri="{BB962C8B-B14F-4D97-AF65-F5344CB8AC3E}">
        <p14:creationId xmlns:p14="http://schemas.microsoft.com/office/powerpoint/2010/main" val="173911042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68DE6F-73C7-9E9E-117D-B96125A80301}"/>
              </a:ext>
            </a:extLst>
          </p:cNvPr>
          <p:cNvSpPr>
            <a:spLocks noGrp="1"/>
          </p:cNvSpPr>
          <p:nvPr>
            <p:ph type="title"/>
          </p:nvPr>
        </p:nvSpPr>
        <p:spPr>
          <a:xfrm>
            <a:off x="174241" y="-78084"/>
            <a:ext cx="10515600" cy="1325563"/>
          </a:xfrm>
        </p:spPr>
        <p:txBody>
          <a:bodyPr/>
          <a:lstStyle/>
          <a:p>
            <a:r>
              <a:rPr lang="da-DK" sz="2400" b="1" dirty="0">
                <a:latin typeface="Times New Roman" panose="02020603050405020304" pitchFamily="18" charset="0"/>
                <a:cs typeface="Times New Roman" panose="02020603050405020304" pitchFamily="18" charset="0"/>
              </a:rPr>
              <a:t>Hidden Markov Model POS tagging</a:t>
            </a:r>
            <a:br>
              <a:rPr lang="da-DK" b="1" dirty="0"/>
            </a:br>
            <a:endParaRPr lang="en-IN" dirty="0"/>
          </a:p>
        </p:txBody>
      </p:sp>
      <p:sp>
        <p:nvSpPr>
          <p:cNvPr id="3" name="Content Placeholder 2">
            <a:extLst>
              <a:ext uri="{FF2B5EF4-FFF2-40B4-BE49-F238E27FC236}">
                <a16:creationId xmlns:a16="http://schemas.microsoft.com/office/drawing/2014/main" id="{198BDE9B-13E5-9C87-92ED-7CF058D12424}"/>
              </a:ext>
            </a:extLst>
          </p:cNvPr>
          <p:cNvSpPr>
            <a:spLocks noGrp="1"/>
          </p:cNvSpPr>
          <p:nvPr>
            <p:ph idx="1"/>
          </p:nvPr>
        </p:nvSpPr>
        <p:spPr>
          <a:xfrm>
            <a:off x="838200" y="1912988"/>
            <a:ext cx="10515600" cy="4351338"/>
          </a:xfrm>
        </p:spPr>
        <p:txBody>
          <a:bodyPr/>
          <a:lstStyle/>
          <a:p>
            <a:r>
              <a:rPr lang="en-US" dirty="0">
                <a:latin typeface="Times New Roman" panose="02020603050405020304" pitchFamily="18" charset="0"/>
                <a:cs typeface="Times New Roman" panose="02020603050405020304" pitchFamily="18" charset="0"/>
              </a:rPr>
              <a:t>Hidden Markov models (HMMs) are a type of statistical model that can be used for part-of-speech (POS) tagging in natural language processing (NLP). </a:t>
            </a:r>
          </a:p>
          <a:p>
            <a:r>
              <a:rPr lang="en-US" dirty="0">
                <a:latin typeface="Times New Roman" panose="02020603050405020304" pitchFamily="18" charset="0"/>
                <a:cs typeface="Times New Roman" panose="02020603050405020304" pitchFamily="18" charset="0"/>
              </a:rPr>
              <a:t>In an HMM-based POS tagger, a model is trained on a large annotated corpus of text to learn the patterns and characteristics of different parts of speech. </a:t>
            </a:r>
          </a:p>
          <a:p>
            <a:r>
              <a:rPr lang="en-US" dirty="0">
                <a:latin typeface="Times New Roman" panose="02020603050405020304" pitchFamily="18" charset="0"/>
                <a:cs typeface="Times New Roman" panose="02020603050405020304" pitchFamily="18" charset="0"/>
              </a:rPr>
              <a:t>The model uses this training data to predict the POS tag of a given word based on the probability of different tags occurring in the context of the word.</a:t>
            </a:r>
            <a:endParaRPr lang="en-IN" dirty="0">
              <a:latin typeface="Times New Roman" panose="02020603050405020304" pitchFamily="18" charset="0"/>
              <a:cs typeface="Times New Roman" panose="02020603050405020304" pitchFamily="18" charset="0"/>
            </a:endParaRPr>
          </a:p>
        </p:txBody>
      </p:sp>
      <p:sp>
        <p:nvSpPr>
          <p:cNvPr id="4" name="Date Placeholder 3">
            <a:extLst>
              <a:ext uri="{FF2B5EF4-FFF2-40B4-BE49-F238E27FC236}">
                <a16:creationId xmlns:a16="http://schemas.microsoft.com/office/drawing/2014/main" id="{4FD98091-6FBF-5151-6063-46F0876697F5}"/>
              </a:ext>
            </a:extLst>
          </p:cNvPr>
          <p:cNvSpPr>
            <a:spLocks noGrp="1"/>
          </p:cNvSpPr>
          <p:nvPr>
            <p:ph type="dt" sz="half" idx="10"/>
          </p:nvPr>
        </p:nvSpPr>
        <p:spPr/>
        <p:txBody>
          <a:bodyPr/>
          <a:lstStyle/>
          <a:p>
            <a:fld id="{1285668A-5733-449C-976A-039B81C95650}" type="datetime1">
              <a:rPr lang="en-IN" smtClean="0"/>
              <a:t>03-06-2024</a:t>
            </a:fld>
            <a:endParaRPr lang="en-IN"/>
          </a:p>
        </p:txBody>
      </p:sp>
      <p:sp>
        <p:nvSpPr>
          <p:cNvPr id="5" name="Footer Placeholder 4">
            <a:extLst>
              <a:ext uri="{FF2B5EF4-FFF2-40B4-BE49-F238E27FC236}">
                <a16:creationId xmlns:a16="http://schemas.microsoft.com/office/drawing/2014/main" id="{5113484A-EEE0-4860-4FAA-C4D45B3F1D12}"/>
              </a:ext>
            </a:extLst>
          </p:cNvPr>
          <p:cNvSpPr>
            <a:spLocks noGrp="1"/>
          </p:cNvSpPr>
          <p:nvPr>
            <p:ph type="ftr" sz="quarter" idx="11"/>
          </p:nvPr>
        </p:nvSpPr>
        <p:spPr/>
        <p:txBody>
          <a:bodyPr/>
          <a:lstStyle/>
          <a:p>
            <a:r>
              <a:rPr lang="en-IN"/>
              <a:t>NATURAL LANGUAGE PROCESSING</a:t>
            </a:r>
          </a:p>
        </p:txBody>
      </p:sp>
      <p:sp>
        <p:nvSpPr>
          <p:cNvPr id="6" name="Rectangle 5">
            <a:extLst>
              <a:ext uri="{FF2B5EF4-FFF2-40B4-BE49-F238E27FC236}">
                <a16:creationId xmlns:a16="http://schemas.microsoft.com/office/drawing/2014/main" id="{FA7B0F62-7F4F-A3A0-2D19-C0321E1AEEA2}"/>
              </a:ext>
            </a:extLst>
          </p:cNvPr>
          <p:cNvSpPr/>
          <p:nvPr/>
        </p:nvSpPr>
        <p:spPr>
          <a:xfrm>
            <a:off x="44651" y="559439"/>
            <a:ext cx="12104637" cy="45719"/>
          </a:xfrm>
          <a:prstGeom prst="rect">
            <a:avLst/>
          </a:prstGeom>
          <a:solidFill>
            <a:srgbClr val="EED126"/>
          </a:solidFill>
          <a:ln>
            <a:solidFill>
              <a:srgbClr val="EED1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7" name="Rectangle 6">
            <a:extLst>
              <a:ext uri="{FF2B5EF4-FFF2-40B4-BE49-F238E27FC236}">
                <a16:creationId xmlns:a16="http://schemas.microsoft.com/office/drawing/2014/main" id="{B468DE7B-3732-EEF9-A8E7-0371C2DC1925}"/>
              </a:ext>
            </a:extLst>
          </p:cNvPr>
          <p:cNvSpPr/>
          <p:nvPr/>
        </p:nvSpPr>
        <p:spPr>
          <a:xfrm>
            <a:off x="44651" y="754386"/>
            <a:ext cx="12104637" cy="102956"/>
          </a:xfrm>
          <a:prstGeom prst="rect">
            <a:avLst/>
          </a:prstGeom>
          <a:ln>
            <a:noFill/>
          </a:ln>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a:p>
        </p:txBody>
      </p:sp>
      <p:pic>
        <p:nvPicPr>
          <p:cNvPr id="8" name="Picture 7">
            <a:extLst>
              <a:ext uri="{FF2B5EF4-FFF2-40B4-BE49-F238E27FC236}">
                <a16:creationId xmlns:a16="http://schemas.microsoft.com/office/drawing/2014/main" id="{9EDD91BE-05EA-9B5E-4A19-3AFB58FDC432}"/>
              </a:ext>
            </a:extLst>
          </p:cNvPr>
          <p:cNvPicPr>
            <a:picLocks noChangeAspect="1"/>
          </p:cNvPicPr>
          <p:nvPr/>
        </p:nvPicPr>
        <p:blipFill>
          <a:blip r:embed="rId2" cstate="print"/>
          <a:stretch>
            <a:fillRect/>
          </a:stretch>
        </p:blipFill>
        <p:spPr>
          <a:xfrm>
            <a:off x="4997652" y="234335"/>
            <a:ext cx="1613952" cy="706104"/>
          </a:xfrm>
          <a:prstGeom prst="rect">
            <a:avLst/>
          </a:prstGeom>
        </p:spPr>
      </p:pic>
    </p:spTree>
    <p:extLst>
      <p:ext uri="{BB962C8B-B14F-4D97-AF65-F5344CB8AC3E}">
        <p14:creationId xmlns:p14="http://schemas.microsoft.com/office/powerpoint/2010/main" val="320539227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071CA-6A6C-7E2F-2D2A-0DDBB0C20D24}"/>
              </a:ext>
            </a:extLst>
          </p:cNvPr>
          <p:cNvSpPr>
            <a:spLocks noGrp="1"/>
          </p:cNvSpPr>
          <p:nvPr>
            <p:ph type="title"/>
          </p:nvPr>
        </p:nvSpPr>
        <p:spPr>
          <a:xfrm>
            <a:off x="42712" y="15920"/>
            <a:ext cx="10515600" cy="1325563"/>
          </a:xfrm>
        </p:spPr>
        <p:txBody>
          <a:bodyPr/>
          <a:lstStyle/>
          <a:p>
            <a:r>
              <a:rPr lang="en-IN" sz="2800" b="1" dirty="0">
                <a:latin typeface="Times New Roman" panose="02020603050405020304" pitchFamily="18" charset="0"/>
                <a:cs typeface="Times New Roman" panose="02020603050405020304" pitchFamily="18" charset="0"/>
              </a:rPr>
              <a:t>Challenges in POS Tagging</a:t>
            </a:r>
            <a:br>
              <a:rPr lang="en-IN" b="1" dirty="0"/>
            </a:br>
            <a:endParaRPr lang="en-IN" dirty="0"/>
          </a:p>
        </p:txBody>
      </p:sp>
      <p:sp>
        <p:nvSpPr>
          <p:cNvPr id="3" name="Content Placeholder 2">
            <a:extLst>
              <a:ext uri="{FF2B5EF4-FFF2-40B4-BE49-F238E27FC236}">
                <a16:creationId xmlns:a16="http://schemas.microsoft.com/office/drawing/2014/main" id="{3020C944-13E4-6C3A-A355-B7AE180D6169}"/>
              </a:ext>
            </a:extLst>
          </p:cNvPr>
          <p:cNvSpPr>
            <a:spLocks noGrp="1"/>
          </p:cNvSpPr>
          <p:nvPr>
            <p:ph idx="1"/>
          </p:nvPr>
        </p:nvSpPr>
        <p:spPr>
          <a:xfrm>
            <a:off x="425167" y="1341483"/>
            <a:ext cx="11287307" cy="4835480"/>
          </a:xfrm>
        </p:spPr>
        <p:txBody>
          <a:bodyPr>
            <a:normAutofit fontScale="85000" lnSpcReduction="10000"/>
          </a:bodyPr>
          <a:lstStyle/>
          <a:p>
            <a:pPr>
              <a:buFont typeface="Arial" panose="020B0604020202020204" pitchFamily="34" charset="0"/>
              <a:buChar char="•"/>
            </a:pPr>
            <a:r>
              <a:rPr lang="en-US" sz="2400" b="1" dirty="0">
                <a:latin typeface="Times New Roman" panose="02020603050405020304" pitchFamily="18" charset="0"/>
                <a:cs typeface="Times New Roman" panose="02020603050405020304" pitchFamily="18" charset="0"/>
              </a:rPr>
              <a:t>Ambiguity:</a:t>
            </a:r>
            <a:r>
              <a:rPr lang="en-US" sz="2400" dirty="0">
                <a:latin typeface="Times New Roman" panose="02020603050405020304" pitchFamily="18" charset="0"/>
                <a:cs typeface="Times New Roman" panose="02020603050405020304" pitchFamily="18" charset="0"/>
              </a:rPr>
              <a:t> Some words can have multiple POS tags depending on the context in which they appear, making it difficult to determine their correct tag. For example, the word “bass” can be a noun (a type of fish) or an adjective (having a low frequency or pitch).</a:t>
            </a:r>
          </a:p>
          <a:p>
            <a:pPr marL="0" indent="0">
              <a:buNone/>
            </a:pPr>
            <a:endParaRPr lang="en-US" sz="2400"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2400" b="1" dirty="0">
                <a:latin typeface="Times New Roman" panose="02020603050405020304" pitchFamily="18" charset="0"/>
                <a:cs typeface="Times New Roman" panose="02020603050405020304" pitchFamily="18" charset="0"/>
              </a:rPr>
              <a:t>Out-of-vocabulary (OOV) words:</a:t>
            </a:r>
            <a:r>
              <a:rPr lang="en-US" sz="2400" dirty="0">
                <a:latin typeface="Times New Roman" panose="02020603050405020304" pitchFamily="18" charset="0"/>
                <a:cs typeface="Times New Roman" panose="02020603050405020304" pitchFamily="18" charset="0"/>
              </a:rPr>
              <a:t> Words that are not present in the training data of a POS tagger can be difficult to tag accurately, especially if they are rare or specific to a particular domain.</a:t>
            </a:r>
          </a:p>
          <a:p>
            <a:pPr marL="0" indent="0">
              <a:buNone/>
            </a:pPr>
            <a:endParaRPr lang="en-US" sz="2400"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2400" b="1" dirty="0">
                <a:latin typeface="Times New Roman" panose="02020603050405020304" pitchFamily="18" charset="0"/>
                <a:cs typeface="Times New Roman" panose="02020603050405020304" pitchFamily="18" charset="0"/>
              </a:rPr>
              <a:t>Complex grammatical structures: </a:t>
            </a:r>
            <a:r>
              <a:rPr lang="en-US" sz="2400" dirty="0">
                <a:latin typeface="Times New Roman" panose="02020603050405020304" pitchFamily="18" charset="0"/>
                <a:cs typeface="Times New Roman" panose="02020603050405020304" pitchFamily="18" charset="0"/>
              </a:rPr>
              <a:t>Languages with complex grammatical structures, such as languages with many inflections or free word order, can be more challenging to tag accurately.</a:t>
            </a:r>
          </a:p>
          <a:p>
            <a:pPr marL="0" indent="0">
              <a:buNone/>
            </a:pPr>
            <a:endParaRPr lang="en-US" sz="2400"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2400" b="1" dirty="0">
                <a:latin typeface="Times New Roman" panose="02020603050405020304" pitchFamily="18" charset="0"/>
                <a:cs typeface="Times New Roman" panose="02020603050405020304" pitchFamily="18" charset="0"/>
              </a:rPr>
              <a:t>Lack of annotated training data:</a:t>
            </a:r>
            <a:r>
              <a:rPr lang="en-US" sz="2400" dirty="0">
                <a:latin typeface="Times New Roman" panose="02020603050405020304" pitchFamily="18" charset="0"/>
                <a:cs typeface="Times New Roman" panose="02020603050405020304" pitchFamily="18" charset="0"/>
              </a:rPr>
              <a:t> Some languages or domains may have limited annotated training data, making it difficult to train a high-performing POS tagger.</a:t>
            </a:r>
          </a:p>
          <a:p>
            <a:pPr marL="0" indent="0">
              <a:buNone/>
            </a:pPr>
            <a:endParaRPr lang="en-US" sz="2400"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2400" b="1" dirty="0">
                <a:latin typeface="Times New Roman" panose="02020603050405020304" pitchFamily="18" charset="0"/>
                <a:cs typeface="Times New Roman" panose="02020603050405020304" pitchFamily="18" charset="0"/>
              </a:rPr>
              <a:t>Inconsistencies in annotated data:</a:t>
            </a:r>
            <a:r>
              <a:rPr lang="en-US" sz="2400" dirty="0">
                <a:latin typeface="Times New Roman" panose="02020603050405020304" pitchFamily="18" charset="0"/>
                <a:cs typeface="Times New Roman" panose="02020603050405020304" pitchFamily="18" charset="0"/>
              </a:rPr>
              <a:t> Annotated data can sometimes contain errors or inconsistencies, which can negatively impact the performance of a POS tagger.</a:t>
            </a:r>
          </a:p>
          <a:p>
            <a:endParaRPr lang="en-IN" dirty="0"/>
          </a:p>
        </p:txBody>
      </p:sp>
      <p:sp>
        <p:nvSpPr>
          <p:cNvPr id="4" name="Date Placeholder 3">
            <a:extLst>
              <a:ext uri="{FF2B5EF4-FFF2-40B4-BE49-F238E27FC236}">
                <a16:creationId xmlns:a16="http://schemas.microsoft.com/office/drawing/2014/main" id="{004A7ED1-04F4-AA40-442A-DACA7A855FFC}"/>
              </a:ext>
            </a:extLst>
          </p:cNvPr>
          <p:cNvSpPr>
            <a:spLocks noGrp="1"/>
          </p:cNvSpPr>
          <p:nvPr>
            <p:ph type="dt" sz="half" idx="10"/>
          </p:nvPr>
        </p:nvSpPr>
        <p:spPr/>
        <p:txBody>
          <a:bodyPr/>
          <a:lstStyle/>
          <a:p>
            <a:fld id="{1285668A-5733-449C-976A-039B81C95650}" type="datetime1">
              <a:rPr lang="en-IN" smtClean="0"/>
              <a:t>03-06-2024</a:t>
            </a:fld>
            <a:endParaRPr lang="en-IN"/>
          </a:p>
        </p:txBody>
      </p:sp>
      <p:sp>
        <p:nvSpPr>
          <p:cNvPr id="5" name="Footer Placeholder 4">
            <a:extLst>
              <a:ext uri="{FF2B5EF4-FFF2-40B4-BE49-F238E27FC236}">
                <a16:creationId xmlns:a16="http://schemas.microsoft.com/office/drawing/2014/main" id="{6C478AE9-EF0F-0421-2B43-C650BF17C515}"/>
              </a:ext>
            </a:extLst>
          </p:cNvPr>
          <p:cNvSpPr>
            <a:spLocks noGrp="1"/>
          </p:cNvSpPr>
          <p:nvPr>
            <p:ph type="ftr" sz="quarter" idx="11"/>
          </p:nvPr>
        </p:nvSpPr>
        <p:spPr/>
        <p:txBody>
          <a:bodyPr/>
          <a:lstStyle/>
          <a:p>
            <a:r>
              <a:rPr lang="en-IN"/>
              <a:t>NATURAL LANGUAGE PROCESSING</a:t>
            </a:r>
          </a:p>
        </p:txBody>
      </p:sp>
      <p:sp>
        <p:nvSpPr>
          <p:cNvPr id="6" name="Rectangle 5">
            <a:extLst>
              <a:ext uri="{FF2B5EF4-FFF2-40B4-BE49-F238E27FC236}">
                <a16:creationId xmlns:a16="http://schemas.microsoft.com/office/drawing/2014/main" id="{C09222DD-1224-EE1D-07CA-8C5A70E97029}"/>
              </a:ext>
            </a:extLst>
          </p:cNvPr>
          <p:cNvSpPr/>
          <p:nvPr/>
        </p:nvSpPr>
        <p:spPr>
          <a:xfrm>
            <a:off x="44651" y="559439"/>
            <a:ext cx="12104637" cy="45719"/>
          </a:xfrm>
          <a:prstGeom prst="rect">
            <a:avLst/>
          </a:prstGeom>
          <a:solidFill>
            <a:srgbClr val="EED126"/>
          </a:solidFill>
          <a:ln>
            <a:solidFill>
              <a:srgbClr val="EED1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7" name="Rectangle 6">
            <a:extLst>
              <a:ext uri="{FF2B5EF4-FFF2-40B4-BE49-F238E27FC236}">
                <a16:creationId xmlns:a16="http://schemas.microsoft.com/office/drawing/2014/main" id="{717C70DB-12E4-F28D-E723-B83D4CFC489B}"/>
              </a:ext>
            </a:extLst>
          </p:cNvPr>
          <p:cNvSpPr/>
          <p:nvPr/>
        </p:nvSpPr>
        <p:spPr>
          <a:xfrm>
            <a:off x="44651" y="754386"/>
            <a:ext cx="12104637" cy="102956"/>
          </a:xfrm>
          <a:prstGeom prst="rect">
            <a:avLst/>
          </a:prstGeom>
          <a:ln>
            <a:noFill/>
          </a:ln>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a:p>
        </p:txBody>
      </p:sp>
      <p:pic>
        <p:nvPicPr>
          <p:cNvPr id="8" name="Picture 7">
            <a:extLst>
              <a:ext uri="{FF2B5EF4-FFF2-40B4-BE49-F238E27FC236}">
                <a16:creationId xmlns:a16="http://schemas.microsoft.com/office/drawing/2014/main" id="{D974A881-4F3C-09AC-4AF4-807FB2791C02}"/>
              </a:ext>
            </a:extLst>
          </p:cNvPr>
          <p:cNvPicPr>
            <a:picLocks noChangeAspect="1"/>
          </p:cNvPicPr>
          <p:nvPr/>
        </p:nvPicPr>
        <p:blipFill>
          <a:blip r:embed="rId2" cstate="print"/>
          <a:stretch>
            <a:fillRect/>
          </a:stretch>
        </p:blipFill>
        <p:spPr>
          <a:xfrm>
            <a:off x="4997652" y="234335"/>
            <a:ext cx="1613952" cy="706104"/>
          </a:xfrm>
          <a:prstGeom prst="rect">
            <a:avLst/>
          </a:prstGeom>
        </p:spPr>
      </p:pic>
    </p:spTree>
    <p:extLst>
      <p:ext uri="{BB962C8B-B14F-4D97-AF65-F5344CB8AC3E}">
        <p14:creationId xmlns:p14="http://schemas.microsoft.com/office/powerpoint/2010/main" val="340432318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F8DEF4-DD82-439C-D5EF-40AD4B27BF4E}"/>
              </a:ext>
            </a:extLst>
          </p:cNvPr>
          <p:cNvSpPr>
            <a:spLocks noGrp="1"/>
          </p:cNvSpPr>
          <p:nvPr>
            <p:ph type="title"/>
          </p:nvPr>
        </p:nvSpPr>
        <p:spPr>
          <a:xfrm>
            <a:off x="139296" y="-385124"/>
            <a:ext cx="10515600" cy="1325563"/>
          </a:xfrm>
        </p:spPr>
        <p:txBody>
          <a:bodyPr>
            <a:normAutofit/>
          </a:bodyPr>
          <a:lstStyle/>
          <a:p>
            <a:r>
              <a:rPr lang="en-IN" sz="3200" b="1" dirty="0">
                <a:latin typeface="Times New Roman" panose="02020603050405020304" pitchFamily="18" charset="0"/>
                <a:cs typeface="Times New Roman" panose="02020603050405020304" pitchFamily="18" charset="0"/>
              </a:rPr>
              <a:t>STUDENT EVALUATION</a:t>
            </a:r>
          </a:p>
        </p:txBody>
      </p:sp>
      <p:sp>
        <p:nvSpPr>
          <p:cNvPr id="3" name="Content Placeholder 2">
            <a:extLst>
              <a:ext uri="{FF2B5EF4-FFF2-40B4-BE49-F238E27FC236}">
                <a16:creationId xmlns:a16="http://schemas.microsoft.com/office/drawing/2014/main" id="{90A51D98-4F8F-D165-F1CA-7203B702C51B}"/>
              </a:ext>
            </a:extLst>
          </p:cNvPr>
          <p:cNvSpPr>
            <a:spLocks noGrp="1"/>
          </p:cNvSpPr>
          <p:nvPr>
            <p:ph idx="1"/>
          </p:nvPr>
        </p:nvSpPr>
        <p:spPr>
          <a:xfrm>
            <a:off x="395561" y="1278375"/>
            <a:ext cx="10515600" cy="4351338"/>
          </a:xfrm>
        </p:spPr>
        <p:txBody>
          <a:bodyPr>
            <a:noAutofit/>
          </a:bodyPr>
          <a:lstStyle/>
          <a:p>
            <a:pPr marL="0" indent="0">
              <a:buNone/>
            </a:pPr>
            <a:r>
              <a:rPr lang="en-IN" sz="1400" dirty="0">
                <a:latin typeface="Times New Roman" panose="02020603050405020304" pitchFamily="18" charset="0"/>
                <a:cs typeface="Times New Roman" panose="02020603050405020304" pitchFamily="18" charset="0"/>
              </a:rPr>
              <a:t>1)</a:t>
            </a:r>
            <a:r>
              <a:rPr lang="en-US" sz="1400" dirty="0">
                <a:latin typeface="Times New Roman" panose="02020603050405020304" pitchFamily="18" charset="0"/>
                <a:cs typeface="Times New Roman" panose="02020603050405020304" pitchFamily="18" charset="0"/>
              </a:rPr>
              <a:t> What is the main challenges of NLP?</a:t>
            </a:r>
          </a:p>
          <a:p>
            <a:pPr marL="0" indent="0">
              <a:buNone/>
            </a:pPr>
            <a:r>
              <a:rPr lang="en-US" sz="1400" dirty="0">
                <a:latin typeface="Times New Roman" panose="02020603050405020304" pitchFamily="18" charset="0"/>
                <a:cs typeface="Times New Roman" panose="02020603050405020304" pitchFamily="18" charset="0"/>
              </a:rPr>
              <a:t>A. Handling Tokenization			B. Handling POS-Tagging</a:t>
            </a:r>
          </a:p>
          <a:p>
            <a:pPr marL="0" indent="0">
              <a:buNone/>
            </a:pPr>
            <a:r>
              <a:rPr lang="en-US" sz="1400" b="1" dirty="0">
                <a:latin typeface="Times New Roman" panose="02020603050405020304" pitchFamily="18" charset="0"/>
                <a:cs typeface="Times New Roman" panose="02020603050405020304" pitchFamily="18" charset="0"/>
              </a:rPr>
              <a:t>C. Handling Ambiguity of Sentences	</a:t>
            </a:r>
            <a:r>
              <a:rPr lang="en-US" sz="1400" dirty="0">
                <a:latin typeface="Times New Roman" panose="02020603050405020304" pitchFamily="18" charset="0"/>
                <a:cs typeface="Times New Roman" panose="02020603050405020304" pitchFamily="18" charset="0"/>
              </a:rPr>
              <a:t>D. None of the above</a:t>
            </a:r>
          </a:p>
          <a:p>
            <a:pPr marL="0" indent="0">
              <a:buNone/>
            </a:pPr>
            <a:r>
              <a:rPr lang="en-US" sz="1400" dirty="0">
                <a:latin typeface="Times New Roman" panose="02020603050405020304" pitchFamily="18" charset="0"/>
                <a:cs typeface="Times New Roman" panose="02020603050405020304" pitchFamily="18" charset="0"/>
              </a:rPr>
              <a:t>2) All of the following are challenges associated with natural language processing</a:t>
            </a:r>
          </a:p>
          <a:p>
            <a:pPr marL="0" indent="0">
              <a:buNone/>
            </a:pPr>
            <a:r>
              <a:rPr lang="en-US" sz="1400" dirty="0">
                <a:latin typeface="Times New Roman" panose="02020603050405020304" pitchFamily="18" charset="0"/>
                <a:cs typeface="Times New Roman" panose="02020603050405020304" pitchFamily="18" charset="0"/>
              </a:rPr>
              <a:t>except</a:t>
            </a:r>
          </a:p>
          <a:p>
            <a:pPr marL="0" indent="0">
              <a:buNone/>
            </a:pPr>
            <a:r>
              <a:rPr lang="en-US" sz="1400" dirty="0">
                <a:latin typeface="Times New Roman" panose="02020603050405020304" pitchFamily="18" charset="0"/>
                <a:cs typeface="Times New Roman" panose="02020603050405020304" pitchFamily="18" charset="0"/>
              </a:rPr>
              <a:t>A. </a:t>
            </a:r>
            <a:r>
              <a:rPr lang="en-US" sz="1400" b="1" dirty="0">
                <a:latin typeface="Times New Roman" panose="02020603050405020304" pitchFamily="18" charset="0"/>
                <a:cs typeface="Times New Roman" panose="02020603050405020304" pitchFamily="18" charset="0"/>
              </a:rPr>
              <a:t>dividing up a text into individual words in English.		</a:t>
            </a:r>
            <a:r>
              <a:rPr lang="en-US" sz="1400" dirty="0">
                <a:latin typeface="Times New Roman" panose="02020603050405020304" pitchFamily="18" charset="0"/>
                <a:cs typeface="Times New Roman" panose="02020603050405020304" pitchFamily="18" charset="0"/>
              </a:rPr>
              <a:t>B. understanding the context in which something is said.</a:t>
            </a:r>
          </a:p>
          <a:p>
            <a:pPr marL="0" indent="0">
              <a:buNone/>
            </a:pPr>
            <a:r>
              <a:rPr lang="en-US" sz="1400" dirty="0">
                <a:latin typeface="Times New Roman" panose="02020603050405020304" pitchFamily="18" charset="0"/>
                <a:cs typeface="Times New Roman" panose="02020603050405020304" pitchFamily="18" charset="0"/>
              </a:rPr>
              <a:t>C. recognizing typographical or grammatical errors in texts		D. distinguishing between words that have more than one meaning</a:t>
            </a:r>
          </a:p>
          <a:p>
            <a:pPr marL="0" indent="0">
              <a:buNone/>
            </a:pPr>
            <a:r>
              <a:rPr lang="en-US" sz="1400" dirty="0">
                <a:latin typeface="Times New Roman" panose="02020603050405020304" pitchFamily="18" charset="0"/>
                <a:cs typeface="Times New Roman" panose="02020603050405020304" pitchFamily="18" charset="0"/>
              </a:rPr>
              <a:t>3) In linguistic morphology, _____________ is the process for reducing inflected words</a:t>
            </a:r>
          </a:p>
          <a:p>
            <a:pPr marL="0" indent="0">
              <a:buNone/>
            </a:pPr>
            <a:r>
              <a:rPr lang="en-US" sz="1400" dirty="0">
                <a:latin typeface="Times New Roman" panose="02020603050405020304" pitchFamily="18" charset="0"/>
                <a:cs typeface="Times New Roman" panose="02020603050405020304" pitchFamily="18" charset="0"/>
              </a:rPr>
              <a:t>to their root form.</a:t>
            </a:r>
          </a:p>
          <a:p>
            <a:pPr marL="0" indent="0">
              <a:buNone/>
            </a:pPr>
            <a:r>
              <a:rPr lang="en-US" sz="1400" b="1" dirty="0">
                <a:latin typeface="Times New Roman" panose="02020603050405020304" pitchFamily="18" charset="0"/>
                <a:cs typeface="Times New Roman" panose="02020603050405020304" pitchFamily="18" charset="0"/>
              </a:rPr>
              <a:t>A. Stemming		</a:t>
            </a:r>
            <a:r>
              <a:rPr lang="en-US" sz="1400" dirty="0">
                <a:latin typeface="Times New Roman" panose="02020603050405020304" pitchFamily="18" charset="0"/>
                <a:cs typeface="Times New Roman" panose="02020603050405020304" pitchFamily="18" charset="0"/>
              </a:rPr>
              <a:t>B. Rooting</a:t>
            </a:r>
          </a:p>
          <a:p>
            <a:pPr marL="0" indent="0">
              <a:buNone/>
            </a:pPr>
            <a:r>
              <a:rPr lang="en-US" sz="1400" dirty="0">
                <a:latin typeface="Times New Roman" panose="02020603050405020304" pitchFamily="18" charset="0"/>
                <a:cs typeface="Times New Roman" panose="02020603050405020304" pitchFamily="18" charset="0"/>
              </a:rPr>
              <a:t>C. Text-Proofing		</a:t>
            </a:r>
            <a:r>
              <a:rPr lang="en-US" sz="1400" dirty="0" err="1">
                <a:latin typeface="Times New Roman" panose="02020603050405020304" pitchFamily="18" charset="0"/>
                <a:cs typeface="Times New Roman" panose="02020603050405020304" pitchFamily="18" charset="0"/>
              </a:rPr>
              <a:t>D.Both</a:t>
            </a:r>
            <a:r>
              <a:rPr lang="en-US" sz="1400" dirty="0">
                <a:latin typeface="Times New Roman" panose="02020603050405020304" pitchFamily="18" charset="0"/>
                <a:cs typeface="Times New Roman" panose="02020603050405020304" pitchFamily="18" charset="0"/>
              </a:rPr>
              <a:t> A and B</a:t>
            </a:r>
          </a:p>
          <a:p>
            <a:pPr marL="0" indent="0">
              <a:buNone/>
            </a:pPr>
            <a:r>
              <a:rPr lang="en-US" sz="1400" dirty="0">
                <a:latin typeface="Times New Roman" panose="02020603050405020304" pitchFamily="18" charset="0"/>
                <a:cs typeface="Times New Roman" panose="02020603050405020304" pitchFamily="18" charset="0"/>
              </a:rPr>
              <a:t>4) Morphological Segmentation</a:t>
            </a:r>
          </a:p>
          <a:p>
            <a:pPr marL="0" indent="0">
              <a:buNone/>
            </a:pPr>
            <a:r>
              <a:rPr lang="en-US" sz="1400" dirty="0">
                <a:latin typeface="Times New Roman" panose="02020603050405020304" pitchFamily="18" charset="0"/>
                <a:cs typeface="Times New Roman" panose="02020603050405020304" pitchFamily="18" charset="0"/>
              </a:rPr>
              <a:t>A. Is an extension of propositional logic</a:t>
            </a:r>
          </a:p>
          <a:p>
            <a:pPr marL="0" indent="0">
              <a:buNone/>
            </a:pPr>
            <a:r>
              <a:rPr lang="en-US" sz="1400" dirty="0">
                <a:latin typeface="Times New Roman" panose="02020603050405020304" pitchFamily="18" charset="0"/>
                <a:cs typeface="Times New Roman" panose="02020603050405020304" pitchFamily="18" charset="0"/>
              </a:rPr>
              <a:t>B. Does Discourse Analysis</a:t>
            </a:r>
          </a:p>
          <a:p>
            <a:pPr marL="0" indent="0">
              <a:buNone/>
            </a:pPr>
            <a:r>
              <a:rPr lang="en-US" sz="1400" dirty="0">
                <a:latin typeface="Times New Roman" panose="02020603050405020304" pitchFamily="18" charset="0"/>
                <a:cs typeface="Times New Roman" panose="02020603050405020304" pitchFamily="18" charset="0"/>
              </a:rPr>
              <a:t>C. </a:t>
            </a:r>
            <a:r>
              <a:rPr lang="en-US" sz="1400" b="1" dirty="0">
                <a:latin typeface="Times New Roman" panose="02020603050405020304" pitchFamily="18" charset="0"/>
                <a:cs typeface="Times New Roman" panose="02020603050405020304" pitchFamily="18" charset="0"/>
              </a:rPr>
              <a:t>Separate words into individual morphemes and identify the class of the morphemes</a:t>
            </a:r>
          </a:p>
          <a:p>
            <a:pPr marL="0" indent="0">
              <a:buNone/>
            </a:pPr>
            <a:r>
              <a:rPr lang="en-US" sz="1400" dirty="0">
                <a:latin typeface="Times New Roman" panose="02020603050405020304" pitchFamily="18" charset="0"/>
                <a:cs typeface="Times New Roman" panose="02020603050405020304" pitchFamily="18" charset="0"/>
              </a:rPr>
              <a:t>D. None of the mentioned</a:t>
            </a:r>
            <a:endParaRPr lang="en-IN" sz="1400" dirty="0">
              <a:latin typeface="Times New Roman" panose="02020603050405020304" pitchFamily="18" charset="0"/>
              <a:cs typeface="Times New Roman" panose="02020603050405020304" pitchFamily="18" charset="0"/>
            </a:endParaRPr>
          </a:p>
        </p:txBody>
      </p:sp>
      <p:sp>
        <p:nvSpPr>
          <p:cNvPr id="4" name="Date Placeholder 3">
            <a:extLst>
              <a:ext uri="{FF2B5EF4-FFF2-40B4-BE49-F238E27FC236}">
                <a16:creationId xmlns:a16="http://schemas.microsoft.com/office/drawing/2014/main" id="{4CA602A4-E61F-1A3B-36C1-435AC343D491}"/>
              </a:ext>
            </a:extLst>
          </p:cNvPr>
          <p:cNvSpPr>
            <a:spLocks noGrp="1"/>
          </p:cNvSpPr>
          <p:nvPr>
            <p:ph type="dt" sz="half" idx="10"/>
          </p:nvPr>
        </p:nvSpPr>
        <p:spPr/>
        <p:txBody>
          <a:bodyPr/>
          <a:lstStyle/>
          <a:p>
            <a:fld id="{1285668A-5733-449C-976A-039B81C95650}" type="datetime1">
              <a:rPr lang="en-IN" smtClean="0"/>
              <a:t>03-06-2024</a:t>
            </a:fld>
            <a:r>
              <a:rPr lang="en-IN" dirty="0"/>
              <a:t>	</a:t>
            </a:r>
          </a:p>
        </p:txBody>
      </p:sp>
      <p:sp>
        <p:nvSpPr>
          <p:cNvPr id="5" name="Footer Placeholder 4">
            <a:extLst>
              <a:ext uri="{FF2B5EF4-FFF2-40B4-BE49-F238E27FC236}">
                <a16:creationId xmlns:a16="http://schemas.microsoft.com/office/drawing/2014/main" id="{6B01A696-9202-3248-39DC-0C27EC5106F2}"/>
              </a:ext>
            </a:extLst>
          </p:cNvPr>
          <p:cNvSpPr>
            <a:spLocks noGrp="1"/>
          </p:cNvSpPr>
          <p:nvPr>
            <p:ph type="ftr" sz="quarter" idx="11"/>
          </p:nvPr>
        </p:nvSpPr>
        <p:spPr/>
        <p:txBody>
          <a:bodyPr/>
          <a:lstStyle/>
          <a:p>
            <a:r>
              <a:rPr lang="en-IN" dirty="0"/>
              <a:t>NATURAL LANGUAGE PROCESSING</a:t>
            </a:r>
          </a:p>
        </p:txBody>
      </p:sp>
      <p:sp>
        <p:nvSpPr>
          <p:cNvPr id="6" name="Rectangle 5">
            <a:extLst>
              <a:ext uri="{FF2B5EF4-FFF2-40B4-BE49-F238E27FC236}">
                <a16:creationId xmlns:a16="http://schemas.microsoft.com/office/drawing/2014/main" id="{D4B91372-7258-DB3D-969E-007488E069B6}"/>
              </a:ext>
            </a:extLst>
          </p:cNvPr>
          <p:cNvSpPr/>
          <p:nvPr/>
        </p:nvSpPr>
        <p:spPr>
          <a:xfrm>
            <a:off x="44651" y="559439"/>
            <a:ext cx="12104637" cy="45719"/>
          </a:xfrm>
          <a:prstGeom prst="rect">
            <a:avLst/>
          </a:prstGeom>
          <a:solidFill>
            <a:srgbClr val="EED126"/>
          </a:solidFill>
          <a:ln>
            <a:solidFill>
              <a:srgbClr val="EED1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7" name="Rectangle 6">
            <a:extLst>
              <a:ext uri="{FF2B5EF4-FFF2-40B4-BE49-F238E27FC236}">
                <a16:creationId xmlns:a16="http://schemas.microsoft.com/office/drawing/2014/main" id="{1ADE8F79-90BE-D466-4EDF-B2BB4866900D}"/>
              </a:ext>
            </a:extLst>
          </p:cNvPr>
          <p:cNvSpPr/>
          <p:nvPr/>
        </p:nvSpPr>
        <p:spPr>
          <a:xfrm>
            <a:off x="44651" y="754386"/>
            <a:ext cx="12104637" cy="102956"/>
          </a:xfrm>
          <a:prstGeom prst="rect">
            <a:avLst/>
          </a:prstGeom>
          <a:ln>
            <a:noFill/>
          </a:ln>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a:p>
        </p:txBody>
      </p:sp>
      <p:pic>
        <p:nvPicPr>
          <p:cNvPr id="8" name="Picture 7">
            <a:extLst>
              <a:ext uri="{FF2B5EF4-FFF2-40B4-BE49-F238E27FC236}">
                <a16:creationId xmlns:a16="http://schemas.microsoft.com/office/drawing/2014/main" id="{8F46E9B1-6D8F-EDE3-B7B3-5FEAD9345226}"/>
              </a:ext>
            </a:extLst>
          </p:cNvPr>
          <p:cNvPicPr>
            <a:picLocks noChangeAspect="1"/>
          </p:cNvPicPr>
          <p:nvPr/>
        </p:nvPicPr>
        <p:blipFill>
          <a:blip r:embed="rId2" cstate="print"/>
          <a:stretch>
            <a:fillRect/>
          </a:stretch>
        </p:blipFill>
        <p:spPr>
          <a:xfrm>
            <a:off x="4997652" y="234335"/>
            <a:ext cx="1613952" cy="706104"/>
          </a:xfrm>
          <a:prstGeom prst="rect">
            <a:avLst/>
          </a:prstGeom>
        </p:spPr>
      </p:pic>
    </p:spTree>
    <p:extLst>
      <p:ext uri="{BB962C8B-B14F-4D97-AF65-F5344CB8AC3E}">
        <p14:creationId xmlns:p14="http://schemas.microsoft.com/office/powerpoint/2010/main" val="412931595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D339EF-B66A-A0B1-48C8-0C6A4959D1D2}"/>
              </a:ext>
            </a:extLst>
          </p:cNvPr>
          <p:cNvSpPr>
            <a:spLocks noGrp="1"/>
          </p:cNvSpPr>
          <p:nvPr>
            <p:ph type="title"/>
          </p:nvPr>
        </p:nvSpPr>
        <p:spPr>
          <a:xfrm>
            <a:off x="757518" y="757623"/>
            <a:ext cx="10515600" cy="1325563"/>
          </a:xfrm>
        </p:spPr>
        <p:txBody>
          <a:bodyPr/>
          <a:lstStyle/>
          <a:p>
            <a:r>
              <a:rPr lang="en-GB" altLang="en-US" dirty="0"/>
              <a:t>What are MWEs?</a:t>
            </a:r>
            <a:endParaRPr lang="en-IN" dirty="0"/>
          </a:p>
        </p:txBody>
      </p:sp>
      <p:sp>
        <p:nvSpPr>
          <p:cNvPr id="3" name="Content Placeholder 2">
            <a:extLst>
              <a:ext uri="{FF2B5EF4-FFF2-40B4-BE49-F238E27FC236}">
                <a16:creationId xmlns:a16="http://schemas.microsoft.com/office/drawing/2014/main" id="{D20A90C8-E817-830F-DBD4-D0029AD64CB5}"/>
              </a:ext>
            </a:extLst>
          </p:cNvPr>
          <p:cNvSpPr>
            <a:spLocks noGrp="1"/>
          </p:cNvSpPr>
          <p:nvPr>
            <p:ph idx="1"/>
          </p:nvPr>
        </p:nvSpPr>
        <p:spPr/>
        <p:txBody>
          <a:bodyPr/>
          <a:lstStyle/>
          <a:p>
            <a:pPr algn="just"/>
            <a:endParaRPr lang="en-GB" altLang="en-US" dirty="0"/>
          </a:p>
          <a:p>
            <a:pPr algn="just"/>
            <a:r>
              <a:rPr lang="en-US" b="0" i="0" dirty="0">
                <a:solidFill>
                  <a:srgbClr val="202122"/>
                </a:solidFill>
                <a:effectLst/>
                <a:latin typeface="Arial" panose="020B0604020202020204" pitchFamily="34" charset="0"/>
              </a:rPr>
              <a:t>Multiword expressions (MWEs) are expressions which are made up of at least 2 words and which can be syntactically and/or semantically idiosyncratic in nature.</a:t>
            </a:r>
            <a:endParaRPr lang="en-GB" b="0" i="0" dirty="0">
              <a:solidFill>
                <a:srgbClr val="202122"/>
              </a:solidFill>
              <a:effectLst/>
              <a:latin typeface="Arial" panose="020B0604020202020204" pitchFamily="34" charset="0"/>
            </a:endParaRPr>
          </a:p>
          <a:p>
            <a:pPr algn="just"/>
            <a:r>
              <a:rPr lang="en-GB" altLang="en-US" dirty="0"/>
              <a:t>Sequence of words that has lexical, orthographic, phonological, morphological, syntactic, semantic, pragmatic or translational properties not predictable from the individual components or their normal mode of combination</a:t>
            </a:r>
          </a:p>
          <a:p>
            <a:endParaRPr lang="en-IN" dirty="0"/>
          </a:p>
        </p:txBody>
      </p:sp>
      <p:sp>
        <p:nvSpPr>
          <p:cNvPr id="4" name="Date Placeholder 3">
            <a:extLst>
              <a:ext uri="{FF2B5EF4-FFF2-40B4-BE49-F238E27FC236}">
                <a16:creationId xmlns:a16="http://schemas.microsoft.com/office/drawing/2014/main" id="{EA0FC3F5-9E55-0A5F-BDD2-B1B7BF6BD3E8}"/>
              </a:ext>
            </a:extLst>
          </p:cNvPr>
          <p:cNvSpPr>
            <a:spLocks noGrp="1"/>
          </p:cNvSpPr>
          <p:nvPr>
            <p:ph type="dt" sz="half" idx="10"/>
          </p:nvPr>
        </p:nvSpPr>
        <p:spPr/>
        <p:txBody>
          <a:bodyPr/>
          <a:lstStyle/>
          <a:p>
            <a:fld id="{1285668A-5733-449C-976A-039B81C95650}" type="datetime1">
              <a:rPr lang="en-IN" smtClean="0"/>
              <a:t>03-06-2024</a:t>
            </a:fld>
            <a:endParaRPr lang="en-IN"/>
          </a:p>
        </p:txBody>
      </p:sp>
      <p:sp>
        <p:nvSpPr>
          <p:cNvPr id="5" name="Footer Placeholder 4">
            <a:extLst>
              <a:ext uri="{FF2B5EF4-FFF2-40B4-BE49-F238E27FC236}">
                <a16:creationId xmlns:a16="http://schemas.microsoft.com/office/drawing/2014/main" id="{B8698CEF-115B-DB8F-A499-3F4C5C04BB1C}"/>
              </a:ext>
            </a:extLst>
          </p:cNvPr>
          <p:cNvSpPr>
            <a:spLocks noGrp="1"/>
          </p:cNvSpPr>
          <p:nvPr>
            <p:ph type="ftr" sz="quarter" idx="11"/>
          </p:nvPr>
        </p:nvSpPr>
        <p:spPr/>
        <p:txBody>
          <a:bodyPr/>
          <a:lstStyle/>
          <a:p>
            <a:r>
              <a:rPr lang="en-IN"/>
              <a:t>NATURAL LANGUAGE PROCESSING</a:t>
            </a:r>
          </a:p>
        </p:txBody>
      </p:sp>
      <p:sp>
        <p:nvSpPr>
          <p:cNvPr id="6" name="Title 1">
            <a:extLst>
              <a:ext uri="{FF2B5EF4-FFF2-40B4-BE49-F238E27FC236}">
                <a16:creationId xmlns:a16="http://schemas.microsoft.com/office/drawing/2014/main" id="{D6981CD7-B5A3-ED62-F174-7AAAE4AF4656}"/>
              </a:ext>
            </a:extLst>
          </p:cNvPr>
          <p:cNvSpPr txBox="1">
            <a:spLocks/>
          </p:cNvSpPr>
          <p:nvPr/>
        </p:nvSpPr>
        <p:spPr>
          <a:xfrm>
            <a:off x="838200" y="338231"/>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IN"/>
          </a:p>
        </p:txBody>
      </p:sp>
      <p:sp>
        <p:nvSpPr>
          <p:cNvPr id="7" name="Content Placeholder 2">
            <a:extLst>
              <a:ext uri="{FF2B5EF4-FFF2-40B4-BE49-F238E27FC236}">
                <a16:creationId xmlns:a16="http://schemas.microsoft.com/office/drawing/2014/main" id="{98AF0C83-AECF-7433-05E0-1E2011CE2B50}"/>
              </a:ext>
            </a:extLst>
          </p:cNvPr>
          <p:cNvSpPr txBox="1">
            <a:spLocks/>
          </p:cNvSpPr>
          <p:nvPr/>
        </p:nvSpPr>
        <p:spPr>
          <a:xfrm>
            <a:off x="838200" y="1798731"/>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IN"/>
          </a:p>
        </p:txBody>
      </p:sp>
      <p:pic>
        <p:nvPicPr>
          <p:cNvPr id="8" name="Picture 7">
            <a:extLst>
              <a:ext uri="{FF2B5EF4-FFF2-40B4-BE49-F238E27FC236}">
                <a16:creationId xmlns:a16="http://schemas.microsoft.com/office/drawing/2014/main" id="{D4091CD6-EB8B-E980-69BB-277AEE2554D0}"/>
              </a:ext>
            </a:extLst>
          </p:cNvPr>
          <p:cNvPicPr>
            <a:picLocks noChangeAspect="1"/>
          </p:cNvPicPr>
          <p:nvPr/>
        </p:nvPicPr>
        <p:blipFill>
          <a:blip r:embed="rId2" cstate="print"/>
          <a:stretch>
            <a:fillRect/>
          </a:stretch>
        </p:blipFill>
        <p:spPr>
          <a:xfrm>
            <a:off x="10313723" y="151238"/>
            <a:ext cx="1613952" cy="706104"/>
          </a:xfrm>
          <a:prstGeom prst="rect">
            <a:avLst/>
          </a:prstGeom>
        </p:spPr>
      </p:pic>
      <p:sp>
        <p:nvSpPr>
          <p:cNvPr id="9" name="Rectangle 8">
            <a:extLst>
              <a:ext uri="{FF2B5EF4-FFF2-40B4-BE49-F238E27FC236}">
                <a16:creationId xmlns:a16="http://schemas.microsoft.com/office/drawing/2014/main" id="{6BE11C81-5FF8-0E6D-0891-F012BE578BA6}"/>
              </a:ext>
            </a:extLst>
          </p:cNvPr>
          <p:cNvSpPr/>
          <p:nvPr/>
        </p:nvSpPr>
        <p:spPr>
          <a:xfrm>
            <a:off x="44651" y="561839"/>
            <a:ext cx="12104637" cy="45719"/>
          </a:xfrm>
          <a:prstGeom prst="rect">
            <a:avLst/>
          </a:prstGeom>
          <a:solidFill>
            <a:srgbClr val="EED126"/>
          </a:solidFill>
          <a:ln>
            <a:solidFill>
              <a:srgbClr val="EED1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0" name="Rectangle 9">
            <a:extLst>
              <a:ext uri="{FF2B5EF4-FFF2-40B4-BE49-F238E27FC236}">
                <a16:creationId xmlns:a16="http://schemas.microsoft.com/office/drawing/2014/main" id="{199FE4C6-AF78-A5A4-F0A2-5C80A716855E}"/>
              </a:ext>
            </a:extLst>
          </p:cNvPr>
          <p:cNvSpPr/>
          <p:nvPr/>
        </p:nvSpPr>
        <p:spPr>
          <a:xfrm>
            <a:off x="44651" y="756786"/>
            <a:ext cx="12104637" cy="102956"/>
          </a:xfrm>
          <a:prstGeom prst="rect">
            <a:avLst/>
          </a:prstGeom>
          <a:ln>
            <a:noFill/>
          </a:ln>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a:p>
        </p:txBody>
      </p:sp>
    </p:spTree>
    <p:extLst>
      <p:ext uri="{BB962C8B-B14F-4D97-AF65-F5344CB8AC3E}">
        <p14:creationId xmlns:p14="http://schemas.microsoft.com/office/powerpoint/2010/main" val="99129369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5EAC58-5705-BD5A-4437-7BABC1058434}"/>
              </a:ext>
            </a:extLst>
          </p:cNvPr>
          <p:cNvSpPr>
            <a:spLocks noGrp="1"/>
          </p:cNvSpPr>
          <p:nvPr>
            <p:ph type="title"/>
          </p:nvPr>
        </p:nvSpPr>
        <p:spPr>
          <a:xfrm>
            <a:off x="838200" y="584698"/>
            <a:ext cx="10515600" cy="1325563"/>
          </a:xfrm>
        </p:spPr>
        <p:txBody>
          <a:bodyPr/>
          <a:lstStyle/>
          <a:p>
            <a:r>
              <a:rPr lang="en-IN" b="1" dirty="0"/>
              <a:t>MWE</a:t>
            </a:r>
          </a:p>
        </p:txBody>
      </p:sp>
      <p:sp>
        <p:nvSpPr>
          <p:cNvPr id="3" name="Content Placeholder 2">
            <a:extLst>
              <a:ext uri="{FF2B5EF4-FFF2-40B4-BE49-F238E27FC236}">
                <a16:creationId xmlns:a16="http://schemas.microsoft.com/office/drawing/2014/main" id="{53EA8A48-8B61-73D6-1983-AEA791DBFE90}"/>
              </a:ext>
            </a:extLst>
          </p:cNvPr>
          <p:cNvSpPr>
            <a:spLocks noGrp="1"/>
          </p:cNvSpPr>
          <p:nvPr>
            <p:ph idx="1"/>
          </p:nvPr>
        </p:nvSpPr>
        <p:spPr>
          <a:xfrm>
            <a:off x="838200" y="1825625"/>
            <a:ext cx="10515600" cy="4082116"/>
          </a:xfrm>
        </p:spPr>
        <p:txBody>
          <a:bodyPr>
            <a:normAutofit lnSpcReduction="10000"/>
          </a:bodyPr>
          <a:lstStyle/>
          <a:p>
            <a:pPr>
              <a:lnSpc>
                <a:spcPct val="90000"/>
              </a:lnSpc>
            </a:pPr>
            <a:r>
              <a:rPr lang="en-GB" altLang="en-US" sz="2400" dirty="0"/>
              <a:t>sequence of </a:t>
            </a:r>
          </a:p>
          <a:p>
            <a:pPr lvl="1">
              <a:lnSpc>
                <a:spcPct val="90000"/>
              </a:lnSpc>
            </a:pPr>
            <a:r>
              <a:rPr lang="en-GB" altLang="en-US" sz="2000" dirty="0"/>
              <a:t>Not necessarily contiguous in a concrete utterance</a:t>
            </a:r>
          </a:p>
          <a:p>
            <a:pPr lvl="1">
              <a:lnSpc>
                <a:spcPct val="90000"/>
              </a:lnSpc>
            </a:pPr>
            <a:r>
              <a:rPr lang="en-GB" altLang="en-US" sz="2000" dirty="0"/>
              <a:t>Not necessarily always in the same order in each utterance</a:t>
            </a:r>
          </a:p>
          <a:p>
            <a:pPr>
              <a:lnSpc>
                <a:spcPct val="90000"/>
              </a:lnSpc>
            </a:pPr>
            <a:r>
              <a:rPr lang="en-GB" altLang="en-US" sz="2400" dirty="0"/>
              <a:t>words </a:t>
            </a:r>
          </a:p>
          <a:p>
            <a:pPr lvl="1">
              <a:lnSpc>
                <a:spcPct val="90000"/>
              </a:lnSpc>
            </a:pPr>
            <a:r>
              <a:rPr lang="en-GB" altLang="en-US" sz="2000" dirty="0"/>
              <a:t>Ambiguity between type and token (intentional)</a:t>
            </a:r>
          </a:p>
          <a:p>
            <a:pPr lvl="1">
              <a:lnSpc>
                <a:spcPct val="90000"/>
              </a:lnSpc>
            </a:pPr>
            <a:r>
              <a:rPr lang="en-GB" altLang="en-US" sz="2000" dirty="0"/>
              <a:t>Inflected word form v. lemma</a:t>
            </a:r>
          </a:p>
          <a:p>
            <a:pPr lvl="1">
              <a:lnSpc>
                <a:spcPct val="90000"/>
              </a:lnSpc>
            </a:pPr>
            <a:r>
              <a:rPr lang="en-GB" altLang="en-US" sz="2000" dirty="0"/>
              <a:t>Ambiguity between</a:t>
            </a:r>
          </a:p>
          <a:p>
            <a:pPr lvl="2">
              <a:lnSpc>
                <a:spcPct val="90000"/>
              </a:lnSpc>
            </a:pPr>
            <a:r>
              <a:rPr lang="en-GB" altLang="en-US" sz="1800" dirty="0"/>
              <a:t>Character sequences  separated from other character sequences by spaces and other separators (Narrow interpretation)</a:t>
            </a:r>
          </a:p>
          <a:p>
            <a:pPr lvl="2">
              <a:lnSpc>
                <a:spcPct val="90000"/>
              </a:lnSpc>
            </a:pPr>
            <a:r>
              <a:rPr lang="en-GB" altLang="en-US" sz="1800" dirty="0"/>
              <a:t>Abstract lexical units of the grammar  (Broad interpretation)</a:t>
            </a:r>
          </a:p>
          <a:p>
            <a:r>
              <a:rPr lang="en-GB" altLang="en-US" sz="2400" dirty="0"/>
              <a:t>that has properties not predictable from the individual components and their normal mode of combination</a:t>
            </a:r>
          </a:p>
          <a:p>
            <a:pPr>
              <a:lnSpc>
                <a:spcPct val="90000"/>
              </a:lnSpc>
            </a:pPr>
            <a:endParaRPr lang="en-GB" altLang="en-US" sz="2400" dirty="0"/>
          </a:p>
        </p:txBody>
      </p:sp>
      <p:sp>
        <p:nvSpPr>
          <p:cNvPr id="4" name="Date Placeholder 3">
            <a:extLst>
              <a:ext uri="{FF2B5EF4-FFF2-40B4-BE49-F238E27FC236}">
                <a16:creationId xmlns:a16="http://schemas.microsoft.com/office/drawing/2014/main" id="{9FE93B89-FC89-B248-6E26-B779DCB5EF0E}"/>
              </a:ext>
            </a:extLst>
          </p:cNvPr>
          <p:cNvSpPr>
            <a:spLocks noGrp="1"/>
          </p:cNvSpPr>
          <p:nvPr>
            <p:ph type="dt" sz="half" idx="10"/>
          </p:nvPr>
        </p:nvSpPr>
        <p:spPr/>
        <p:txBody>
          <a:bodyPr/>
          <a:lstStyle/>
          <a:p>
            <a:fld id="{1285668A-5733-449C-976A-039B81C95650}" type="datetime1">
              <a:rPr lang="en-IN" smtClean="0"/>
              <a:t>03-06-2024</a:t>
            </a:fld>
            <a:endParaRPr lang="en-IN"/>
          </a:p>
        </p:txBody>
      </p:sp>
      <p:sp>
        <p:nvSpPr>
          <p:cNvPr id="5" name="Footer Placeholder 4">
            <a:extLst>
              <a:ext uri="{FF2B5EF4-FFF2-40B4-BE49-F238E27FC236}">
                <a16:creationId xmlns:a16="http://schemas.microsoft.com/office/drawing/2014/main" id="{C681A1D2-EE06-8C35-D658-7A458E6BB6EB}"/>
              </a:ext>
            </a:extLst>
          </p:cNvPr>
          <p:cNvSpPr>
            <a:spLocks noGrp="1"/>
          </p:cNvSpPr>
          <p:nvPr>
            <p:ph type="ftr" sz="quarter" idx="11"/>
          </p:nvPr>
        </p:nvSpPr>
        <p:spPr/>
        <p:txBody>
          <a:bodyPr/>
          <a:lstStyle/>
          <a:p>
            <a:r>
              <a:rPr lang="en-IN"/>
              <a:t>NATURAL LANGUAGE PROCESSING</a:t>
            </a:r>
          </a:p>
        </p:txBody>
      </p:sp>
      <p:pic>
        <p:nvPicPr>
          <p:cNvPr id="6" name="Picture 5">
            <a:extLst>
              <a:ext uri="{FF2B5EF4-FFF2-40B4-BE49-F238E27FC236}">
                <a16:creationId xmlns:a16="http://schemas.microsoft.com/office/drawing/2014/main" id="{5CD16FA4-E94B-858C-3841-13A1817C525B}"/>
              </a:ext>
            </a:extLst>
          </p:cNvPr>
          <p:cNvPicPr>
            <a:picLocks noChangeAspect="1"/>
          </p:cNvPicPr>
          <p:nvPr/>
        </p:nvPicPr>
        <p:blipFill>
          <a:blip r:embed="rId2" cstate="print"/>
          <a:stretch>
            <a:fillRect/>
          </a:stretch>
        </p:blipFill>
        <p:spPr>
          <a:xfrm>
            <a:off x="10313723" y="151238"/>
            <a:ext cx="1613952" cy="706104"/>
          </a:xfrm>
          <a:prstGeom prst="rect">
            <a:avLst/>
          </a:prstGeom>
        </p:spPr>
      </p:pic>
      <p:sp>
        <p:nvSpPr>
          <p:cNvPr id="7" name="Rectangle 6">
            <a:extLst>
              <a:ext uri="{FF2B5EF4-FFF2-40B4-BE49-F238E27FC236}">
                <a16:creationId xmlns:a16="http://schemas.microsoft.com/office/drawing/2014/main" id="{0E07D8D0-BE72-7458-27CA-D8BDAD8CAD14}"/>
              </a:ext>
            </a:extLst>
          </p:cNvPr>
          <p:cNvSpPr/>
          <p:nvPr/>
        </p:nvSpPr>
        <p:spPr>
          <a:xfrm>
            <a:off x="44651" y="561839"/>
            <a:ext cx="12104637" cy="45719"/>
          </a:xfrm>
          <a:prstGeom prst="rect">
            <a:avLst/>
          </a:prstGeom>
          <a:solidFill>
            <a:srgbClr val="EED126"/>
          </a:solidFill>
          <a:ln>
            <a:solidFill>
              <a:srgbClr val="EED1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8" name="Rectangle 7">
            <a:extLst>
              <a:ext uri="{FF2B5EF4-FFF2-40B4-BE49-F238E27FC236}">
                <a16:creationId xmlns:a16="http://schemas.microsoft.com/office/drawing/2014/main" id="{97FC6A2A-50AF-5EFD-0EAE-299BEFAB7684}"/>
              </a:ext>
            </a:extLst>
          </p:cNvPr>
          <p:cNvSpPr/>
          <p:nvPr/>
        </p:nvSpPr>
        <p:spPr>
          <a:xfrm>
            <a:off x="44651" y="756786"/>
            <a:ext cx="12104637" cy="102956"/>
          </a:xfrm>
          <a:prstGeom prst="rect">
            <a:avLst/>
          </a:prstGeom>
          <a:ln>
            <a:noFill/>
          </a:ln>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a:p>
        </p:txBody>
      </p:sp>
    </p:spTree>
    <p:extLst>
      <p:ext uri="{BB962C8B-B14F-4D97-AF65-F5344CB8AC3E}">
        <p14:creationId xmlns:p14="http://schemas.microsoft.com/office/powerpoint/2010/main" val="295030138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1387B-600B-EF05-85F4-C2A382D61E65}"/>
              </a:ext>
            </a:extLst>
          </p:cNvPr>
          <p:cNvSpPr>
            <a:spLocks noGrp="1"/>
          </p:cNvSpPr>
          <p:nvPr>
            <p:ph type="title"/>
          </p:nvPr>
        </p:nvSpPr>
        <p:spPr/>
        <p:txBody>
          <a:bodyPr/>
          <a:lstStyle/>
          <a:p>
            <a:r>
              <a:rPr lang="en-IN" b="1" i="0" dirty="0" err="1">
                <a:solidFill>
                  <a:srgbClr val="242424"/>
                </a:solidFill>
                <a:effectLst/>
                <a:latin typeface="sohne"/>
              </a:rPr>
              <a:t>MWETokenizer</a:t>
            </a:r>
            <a:br>
              <a:rPr lang="en-IN" b="1" i="0" dirty="0">
                <a:solidFill>
                  <a:srgbClr val="242424"/>
                </a:solidFill>
                <a:effectLst/>
                <a:latin typeface="sohne"/>
              </a:rPr>
            </a:br>
            <a:endParaRPr lang="en-IN" dirty="0"/>
          </a:p>
        </p:txBody>
      </p:sp>
      <p:sp>
        <p:nvSpPr>
          <p:cNvPr id="3" name="Content Placeholder 2">
            <a:extLst>
              <a:ext uri="{FF2B5EF4-FFF2-40B4-BE49-F238E27FC236}">
                <a16:creationId xmlns:a16="http://schemas.microsoft.com/office/drawing/2014/main" id="{66B094BF-A3AD-01D3-9AED-2D04E027F0FD}"/>
              </a:ext>
            </a:extLst>
          </p:cNvPr>
          <p:cNvSpPr>
            <a:spLocks noGrp="1"/>
          </p:cNvSpPr>
          <p:nvPr>
            <p:ph idx="1"/>
          </p:nvPr>
        </p:nvSpPr>
        <p:spPr>
          <a:xfrm>
            <a:off x="838200" y="1825625"/>
            <a:ext cx="10515600" cy="3149787"/>
          </a:xfrm>
        </p:spPr>
        <p:txBody>
          <a:bodyPr>
            <a:normAutofit lnSpcReduction="10000"/>
          </a:bodyPr>
          <a:lstStyle/>
          <a:p>
            <a:pPr algn="l"/>
            <a:r>
              <a:rPr lang="en-US" b="0" i="0" dirty="0">
                <a:solidFill>
                  <a:srgbClr val="242424"/>
                </a:solidFill>
                <a:effectLst/>
                <a:latin typeface="source-serif-pro"/>
              </a:rPr>
              <a:t>The multi-word expression tokenizer is a rule-based, “add-on” tokenizer offered by NLTK. Once the text has been tokenized by a tokenizer of choice, some tokens can be re-grouped into multi-word expressions.</a:t>
            </a:r>
          </a:p>
          <a:p>
            <a:pPr algn="l"/>
            <a:r>
              <a:rPr lang="en-US" b="0" i="0" dirty="0">
                <a:solidFill>
                  <a:srgbClr val="242424"/>
                </a:solidFill>
                <a:effectLst/>
                <a:latin typeface="source-serif-pro"/>
              </a:rPr>
              <a:t>For example, the name Martha Jones is combined into a single token instead of being broken into two tokens. This tokenizer is very flexible since it is agnostic of the base tokenizer that was used to generate the tokens.</a:t>
            </a:r>
          </a:p>
          <a:p>
            <a:pPr algn="l"/>
            <a:endParaRPr lang="en-IN" b="1" i="0" dirty="0">
              <a:solidFill>
                <a:srgbClr val="242424"/>
              </a:solidFill>
              <a:effectLst/>
              <a:latin typeface="sohne"/>
            </a:endParaRPr>
          </a:p>
        </p:txBody>
      </p:sp>
      <p:sp>
        <p:nvSpPr>
          <p:cNvPr id="4" name="Date Placeholder 3">
            <a:extLst>
              <a:ext uri="{FF2B5EF4-FFF2-40B4-BE49-F238E27FC236}">
                <a16:creationId xmlns:a16="http://schemas.microsoft.com/office/drawing/2014/main" id="{D0B7C0C1-7BC6-72DA-5FC4-0110B5A42016}"/>
              </a:ext>
            </a:extLst>
          </p:cNvPr>
          <p:cNvSpPr>
            <a:spLocks noGrp="1"/>
          </p:cNvSpPr>
          <p:nvPr>
            <p:ph type="dt" sz="half" idx="10"/>
          </p:nvPr>
        </p:nvSpPr>
        <p:spPr/>
        <p:txBody>
          <a:bodyPr/>
          <a:lstStyle/>
          <a:p>
            <a:fld id="{1285668A-5733-449C-976A-039B81C95650}" type="datetime1">
              <a:rPr lang="en-IN" smtClean="0"/>
              <a:t>03-06-2024</a:t>
            </a:fld>
            <a:endParaRPr lang="en-IN"/>
          </a:p>
        </p:txBody>
      </p:sp>
      <p:sp>
        <p:nvSpPr>
          <p:cNvPr id="5" name="Footer Placeholder 4">
            <a:extLst>
              <a:ext uri="{FF2B5EF4-FFF2-40B4-BE49-F238E27FC236}">
                <a16:creationId xmlns:a16="http://schemas.microsoft.com/office/drawing/2014/main" id="{0EA52594-BB4B-A701-57B3-ED70ED6AEB01}"/>
              </a:ext>
            </a:extLst>
          </p:cNvPr>
          <p:cNvSpPr>
            <a:spLocks noGrp="1"/>
          </p:cNvSpPr>
          <p:nvPr>
            <p:ph type="ftr" sz="quarter" idx="11"/>
          </p:nvPr>
        </p:nvSpPr>
        <p:spPr/>
        <p:txBody>
          <a:bodyPr/>
          <a:lstStyle/>
          <a:p>
            <a:r>
              <a:rPr lang="en-IN"/>
              <a:t>NATURAL LANGUAGE PROCESSING</a:t>
            </a:r>
          </a:p>
        </p:txBody>
      </p:sp>
      <p:pic>
        <p:nvPicPr>
          <p:cNvPr id="1030" name="Picture 6">
            <a:extLst>
              <a:ext uri="{FF2B5EF4-FFF2-40B4-BE49-F238E27FC236}">
                <a16:creationId xmlns:a16="http://schemas.microsoft.com/office/drawing/2014/main" id="{CB41B904-5E16-7C51-996E-5E517C3A3F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81966" y="4904535"/>
            <a:ext cx="8334375" cy="885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996541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14CAA9-6965-58C0-C326-D7365ECDFB0F}"/>
              </a:ext>
            </a:extLst>
          </p:cNvPr>
          <p:cNvSpPr>
            <a:spLocks noGrp="1"/>
          </p:cNvSpPr>
          <p:nvPr>
            <p:ph type="title"/>
          </p:nvPr>
        </p:nvSpPr>
        <p:spPr>
          <a:xfrm>
            <a:off x="237564" y="136525"/>
            <a:ext cx="10515600" cy="423769"/>
          </a:xfrm>
        </p:spPr>
        <p:txBody>
          <a:bodyPr>
            <a:normAutofit fontScale="90000"/>
          </a:bodyPr>
          <a:lstStyle/>
          <a:p>
            <a:r>
              <a:rPr lang="en-IN" b="1" dirty="0"/>
              <a:t>Student Evaluation</a:t>
            </a:r>
          </a:p>
        </p:txBody>
      </p:sp>
      <p:sp>
        <p:nvSpPr>
          <p:cNvPr id="3" name="Content Placeholder 2">
            <a:extLst>
              <a:ext uri="{FF2B5EF4-FFF2-40B4-BE49-F238E27FC236}">
                <a16:creationId xmlns:a16="http://schemas.microsoft.com/office/drawing/2014/main" id="{8D7CF7E8-D617-B191-9FF8-66B60A4920C9}"/>
              </a:ext>
            </a:extLst>
          </p:cNvPr>
          <p:cNvSpPr>
            <a:spLocks noGrp="1"/>
          </p:cNvSpPr>
          <p:nvPr>
            <p:ph idx="1"/>
          </p:nvPr>
        </p:nvSpPr>
        <p:spPr>
          <a:xfrm>
            <a:off x="237564" y="1006570"/>
            <a:ext cx="10515600" cy="4351338"/>
          </a:xfrm>
        </p:spPr>
        <p:txBody>
          <a:bodyPr>
            <a:normAutofit lnSpcReduction="10000"/>
          </a:bodyPr>
          <a:lstStyle/>
          <a:p>
            <a:pPr marL="0" indent="0">
              <a:buNone/>
            </a:pPr>
            <a:r>
              <a:rPr lang="en-US" sz="1600" b="0" i="0" dirty="0">
                <a:solidFill>
                  <a:srgbClr val="222222"/>
                </a:solidFill>
                <a:effectLst/>
                <a:latin typeface="book antiqua" panose="02040602050305030304" pitchFamily="18" charset="0"/>
              </a:rPr>
              <a:t>1.N-grams are defined as the combination of N keywords together. How many bi-grams can be generated from the given sentence: </a:t>
            </a:r>
            <a:r>
              <a:rPr lang="en-US" sz="1600" b="1" i="1" dirty="0">
                <a:solidFill>
                  <a:srgbClr val="222222"/>
                </a:solidFill>
                <a:effectLst/>
                <a:latin typeface="book antiqua" panose="02040602050305030304" pitchFamily="18" charset="0"/>
              </a:rPr>
              <a:t>The Father of our nation is Mahatma Gandhiji</a:t>
            </a:r>
          </a:p>
          <a:p>
            <a:pPr marL="0" indent="0">
              <a:buNone/>
            </a:pPr>
            <a:r>
              <a:rPr lang="en-IN" sz="1600" dirty="0"/>
              <a:t>	A.8		B.9</a:t>
            </a:r>
          </a:p>
          <a:p>
            <a:pPr marL="0" indent="0">
              <a:buNone/>
            </a:pPr>
            <a:r>
              <a:rPr lang="en-IN" sz="1600" dirty="0"/>
              <a:t>	</a:t>
            </a:r>
            <a:r>
              <a:rPr lang="en-IN" sz="1600" b="1" dirty="0"/>
              <a:t>C.7</a:t>
            </a:r>
            <a:r>
              <a:rPr lang="en-IN" sz="1600" dirty="0"/>
              <a:t>		D.4</a:t>
            </a:r>
          </a:p>
          <a:p>
            <a:pPr marL="0" indent="0">
              <a:buNone/>
            </a:pPr>
            <a:r>
              <a:rPr lang="en-IN" sz="1600" dirty="0"/>
              <a:t>2. It </a:t>
            </a:r>
            <a:r>
              <a:rPr lang="en-US" sz="1600" b="0" i="0" dirty="0">
                <a:solidFill>
                  <a:srgbClr val="273239"/>
                </a:solidFill>
                <a:effectLst/>
                <a:latin typeface="Nunito" pitchFamily="2" charset="0"/>
              </a:rPr>
              <a:t>is the development of probabilistic models that are able to predict the next word in the sequence given the words that precede.</a:t>
            </a:r>
          </a:p>
          <a:p>
            <a:pPr marL="0" indent="0">
              <a:buNone/>
            </a:pPr>
            <a:r>
              <a:rPr lang="en-US" sz="1600" dirty="0">
                <a:solidFill>
                  <a:srgbClr val="273239"/>
                </a:solidFill>
                <a:latin typeface="Nunito" pitchFamily="2" charset="0"/>
              </a:rPr>
              <a:t>	A. </a:t>
            </a:r>
            <a:r>
              <a:rPr lang="en-US" sz="1600" b="1" dirty="0">
                <a:solidFill>
                  <a:srgbClr val="273239"/>
                </a:solidFill>
                <a:latin typeface="Nunito" pitchFamily="2" charset="0"/>
              </a:rPr>
              <a:t>Statistical Language Modelling</a:t>
            </a:r>
            <a:r>
              <a:rPr lang="en-US" sz="1600" dirty="0">
                <a:solidFill>
                  <a:srgbClr val="273239"/>
                </a:solidFill>
                <a:latin typeface="Nunito" pitchFamily="2" charset="0"/>
              </a:rPr>
              <a:t>		B. Probabilistic </a:t>
            </a:r>
            <a:r>
              <a:rPr lang="en-US" sz="1600" dirty="0" err="1">
                <a:solidFill>
                  <a:srgbClr val="273239"/>
                </a:solidFill>
                <a:latin typeface="Nunito" pitchFamily="2" charset="0"/>
              </a:rPr>
              <a:t>Langualge</a:t>
            </a:r>
            <a:r>
              <a:rPr lang="en-US" sz="1600" dirty="0">
                <a:solidFill>
                  <a:srgbClr val="273239"/>
                </a:solidFill>
                <a:latin typeface="Nunito" pitchFamily="2" charset="0"/>
              </a:rPr>
              <a:t> Modeling</a:t>
            </a:r>
          </a:p>
          <a:p>
            <a:pPr marL="0" indent="0">
              <a:buNone/>
            </a:pPr>
            <a:r>
              <a:rPr lang="en-US" sz="1600" dirty="0">
                <a:solidFill>
                  <a:srgbClr val="273239"/>
                </a:solidFill>
                <a:latin typeface="Nunito" pitchFamily="2" charset="0"/>
              </a:rPr>
              <a:t>	C. Neural Language Modelling		D. Natural Language Understanding</a:t>
            </a:r>
          </a:p>
          <a:p>
            <a:pPr marL="0" indent="0">
              <a:buNone/>
            </a:pPr>
            <a:r>
              <a:rPr lang="en-US" sz="1600" dirty="0">
                <a:solidFill>
                  <a:srgbClr val="273239"/>
                </a:solidFill>
                <a:latin typeface="Nunito" pitchFamily="2" charset="0"/>
              </a:rPr>
              <a:t>3.</a:t>
            </a: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 It is a measure of how good a probability distribution predicts a sample</a:t>
            </a:r>
          </a:p>
          <a:p>
            <a:pPr marL="0" indent="0">
              <a:buNone/>
            </a:pPr>
            <a:r>
              <a:rPr lang="en-US" sz="1600" dirty="0">
                <a:solidFill>
                  <a:srgbClr val="273239"/>
                </a:solidFill>
                <a:latin typeface="Nunito" pitchFamily="2" charset="0"/>
              </a:rPr>
              <a:t>	A. Entropy				B. </a:t>
            </a:r>
            <a:r>
              <a:rPr lang="en-US" sz="1600" b="1" dirty="0">
                <a:solidFill>
                  <a:srgbClr val="273239"/>
                </a:solidFill>
                <a:latin typeface="Nunito" pitchFamily="2" charset="0"/>
              </a:rPr>
              <a:t>Perplexity</a:t>
            </a:r>
          </a:p>
          <a:p>
            <a:pPr marL="0" indent="0">
              <a:buNone/>
            </a:pPr>
            <a:r>
              <a:rPr lang="en-US" sz="1600" dirty="0">
                <a:solidFill>
                  <a:srgbClr val="273239"/>
                </a:solidFill>
                <a:latin typeface="Nunito" pitchFamily="2" charset="0"/>
              </a:rPr>
              <a:t>	C. Cross-Entropy				D. Information Gain</a:t>
            </a:r>
          </a:p>
          <a:p>
            <a:pPr marL="0" indent="0">
              <a:buNone/>
            </a:pPr>
            <a:r>
              <a:rPr lang="en-US" sz="1600" dirty="0">
                <a:solidFill>
                  <a:srgbClr val="273239"/>
                </a:solidFill>
                <a:latin typeface="Nunito" pitchFamily="2" charset="0"/>
              </a:rPr>
              <a:t>4.What are the python libraries used in NLP?</a:t>
            </a:r>
          </a:p>
          <a:p>
            <a:pPr marL="0" indent="0">
              <a:buNone/>
            </a:pPr>
            <a:r>
              <a:rPr lang="en-US" sz="1600" dirty="0">
                <a:solidFill>
                  <a:srgbClr val="273239"/>
                </a:solidFill>
                <a:latin typeface="Nunito" pitchFamily="2" charset="0"/>
              </a:rPr>
              <a:t>	A. Pandas				B. NLTK</a:t>
            </a:r>
          </a:p>
          <a:p>
            <a:pPr marL="0" indent="0">
              <a:buNone/>
            </a:pPr>
            <a:r>
              <a:rPr lang="en-US" sz="1600" dirty="0">
                <a:solidFill>
                  <a:srgbClr val="273239"/>
                </a:solidFill>
                <a:latin typeface="Nunito" pitchFamily="2" charset="0"/>
              </a:rPr>
              <a:t>	C. Spacy					D. </a:t>
            </a:r>
            <a:r>
              <a:rPr lang="en-US" sz="1600" b="1" dirty="0">
                <a:solidFill>
                  <a:srgbClr val="273239"/>
                </a:solidFill>
                <a:latin typeface="Nunito" pitchFamily="2" charset="0"/>
              </a:rPr>
              <a:t>All the mentioned above</a:t>
            </a:r>
          </a:p>
          <a:p>
            <a:pPr marL="0" indent="0">
              <a:buNone/>
            </a:pPr>
            <a:endParaRPr lang="en-IN" sz="1600" dirty="0"/>
          </a:p>
        </p:txBody>
      </p:sp>
      <p:sp>
        <p:nvSpPr>
          <p:cNvPr id="4" name="Date Placeholder 3">
            <a:extLst>
              <a:ext uri="{FF2B5EF4-FFF2-40B4-BE49-F238E27FC236}">
                <a16:creationId xmlns:a16="http://schemas.microsoft.com/office/drawing/2014/main" id="{74879CAB-F890-4574-9547-4A97AB3161CC}"/>
              </a:ext>
            </a:extLst>
          </p:cNvPr>
          <p:cNvSpPr>
            <a:spLocks noGrp="1"/>
          </p:cNvSpPr>
          <p:nvPr>
            <p:ph type="dt" sz="half" idx="10"/>
          </p:nvPr>
        </p:nvSpPr>
        <p:spPr/>
        <p:txBody>
          <a:bodyPr/>
          <a:lstStyle/>
          <a:p>
            <a:fld id="{1285668A-5733-449C-976A-039B81C95650}" type="datetime1">
              <a:rPr lang="en-IN" smtClean="0"/>
              <a:t>03-06-2024</a:t>
            </a:fld>
            <a:endParaRPr lang="en-IN"/>
          </a:p>
        </p:txBody>
      </p:sp>
      <p:sp>
        <p:nvSpPr>
          <p:cNvPr id="5" name="Footer Placeholder 4">
            <a:extLst>
              <a:ext uri="{FF2B5EF4-FFF2-40B4-BE49-F238E27FC236}">
                <a16:creationId xmlns:a16="http://schemas.microsoft.com/office/drawing/2014/main" id="{7E17A826-BF7F-913F-8760-65CB031E7B3E}"/>
              </a:ext>
            </a:extLst>
          </p:cNvPr>
          <p:cNvSpPr>
            <a:spLocks noGrp="1"/>
          </p:cNvSpPr>
          <p:nvPr>
            <p:ph type="ftr" sz="quarter" idx="11"/>
          </p:nvPr>
        </p:nvSpPr>
        <p:spPr/>
        <p:txBody>
          <a:bodyPr/>
          <a:lstStyle/>
          <a:p>
            <a:r>
              <a:rPr lang="en-IN"/>
              <a:t>NATURAL LANGUAGE PROCESSING</a:t>
            </a:r>
          </a:p>
        </p:txBody>
      </p:sp>
      <p:pic>
        <p:nvPicPr>
          <p:cNvPr id="6" name="Picture 5">
            <a:extLst>
              <a:ext uri="{FF2B5EF4-FFF2-40B4-BE49-F238E27FC236}">
                <a16:creationId xmlns:a16="http://schemas.microsoft.com/office/drawing/2014/main" id="{2E7AADE1-90CE-A43B-FECC-1CE41DBABCFB}"/>
              </a:ext>
            </a:extLst>
          </p:cNvPr>
          <p:cNvPicPr>
            <a:picLocks noChangeAspect="1"/>
          </p:cNvPicPr>
          <p:nvPr/>
        </p:nvPicPr>
        <p:blipFill>
          <a:blip r:embed="rId2" cstate="print"/>
          <a:stretch>
            <a:fillRect/>
          </a:stretch>
        </p:blipFill>
        <p:spPr>
          <a:xfrm>
            <a:off x="10313723" y="151238"/>
            <a:ext cx="1613952" cy="706104"/>
          </a:xfrm>
          <a:prstGeom prst="rect">
            <a:avLst/>
          </a:prstGeom>
        </p:spPr>
      </p:pic>
      <p:sp>
        <p:nvSpPr>
          <p:cNvPr id="7" name="Rectangle 6">
            <a:extLst>
              <a:ext uri="{FF2B5EF4-FFF2-40B4-BE49-F238E27FC236}">
                <a16:creationId xmlns:a16="http://schemas.microsoft.com/office/drawing/2014/main" id="{217A2CC6-FBB3-1D81-A4C5-ABF43B0291FB}"/>
              </a:ext>
            </a:extLst>
          </p:cNvPr>
          <p:cNvSpPr/>
          <p:nvPr/>
        </p:nvSpPr>
        <p:spPr>
          <a:xfrm>
            <a:off x="44651" y="561839"/>
            <a:ext cx="12104637" cy="45719"/>
          </a:xfrm>
          <a:prstGeom prst="rect">
            <a:avLst/>
          </a:prstGeom>
          <a:solidFill>
            <a:srgbClr val="EED126"/>
          </a:solidFill>
          <a:ln>
            <a:solidFill>
              <a:srgbClr val="EED1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8" name="Rectangle 7">
            <a:extLst>
              <a:ext uri="{FF2B5EF4-FFF2-40B4-BE49-F238E27FC236}">
                <a16:creationId xmlns:a16="http://schemas.microsoft.com/office/drawing/2014/main" id="{C3D87E83-A974-D57F-95C7-7362A87101CF}"/>
              </a:ext>
            </a:extLst>
          </p:cNvPr>
          <p:cNvSpPr/>
          <p:nvPr/>
        </p:nvSpPr>
        <p:spPr>
          <a:xfrm>
            <a:off x="44651" y="756786"/>
            <a:ext cx="12104637" cy="102956"/>
          </a:xfrm>
          <a:prstGeom prst="rect">
            <a:avLst/>
          </a:prstGeom>
          <a:ln>
            <a:noFill/>
          </a:ln>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a:p>
        </p:txBody>
      </p:sp>
    </p:spTree>
    <p:extLst>
      <p:ext uri="{BB962C8B-B14F-4D97-AF65-F5344CB8AC3E}">
        <p14:creationId xmlns:p14="http://schemas.microsoft.com/office/powerpoint/2010/main" val="41211642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42240"/>
            <a:ext cx="10515600" cy="1011555"/>
          </a:xfrm>
        </p:spPr>
        <p:txBody>
          <a:bodyPr/>
          <a:lstStyle/>
          <a:p>
            <a:r>
              <a:rPr lang="en-IN" altLang="en-US" dirty="0"/>
              <a:t>Introduction to NLP</a:t>
            </a:r>
            <a:endParaRPr lang="en-US" dirty="0"/>
          </a:p>
        </p:txBody>
      </p:sp>
      <p:sp>
        <p:nvSpPr>
          <p:cNvPr id="3" name="Content Placeholder 2"/>
          <p:cNvSpPr>
            <a:spLocks noGrp="1"/>
          </p:cNvSpPr>
          <p:nvPr>
            <p:ph idx="1"/>
          </p:nvPr>
        </p:nvSpPr>
        <p:spPr>
          <a:xfrm>
            <a:off x="174727" y="1478899"/>
            <a:ext cx="8975098" cy="5123180"/>
          </a:xfrm>
        </p:spPr>
        <p:txBody>
          <a:bodyPr>
            <a:normAutofit/>
          </a:bodyPr>
          <a:lstStyle/>
          <a:p>
            <a:pPr algn="just">
              <a:lnSpc>
                <a:spcPct val="150000"/>
              </a:lnSpc>
            </a:pPr>
            <a:r>
              <a:rPr lang="en-US" dirty="0">
                <a:latin typeface="Times New Roman" panose="02020603050405020304" charset="0"/>
                <a:cs typeface="Times New Roman" panose="02020603050405020304" charset="0"/>
              </a:rPr>
              <a:t> </a:t>
            </a:r>
            <a:r>
              <a:rPr lang="en-IN" altLang="en-US" dirty="0">
                <a:latin typeface="Times New Roman" panose="02020603050405020304" charset="0"/>
                <a:cs typeface="Times New Roman" panose="02020603050405020304" charset="0"/>
              </a:rPr>
              <a:t>T</a:t>
            </a:r>
            <a:r>
              <a:rPr lang="en-US" dirty="0" err="1">
                <a:latin typeface="Times New Roman" panose="02020603050405020304" charset="0"/>
                <a:cs typeface="Times New Roman" panose="02020603050405020304" charset="0"/>
              </a:rPr>
              <a:t>ext</a:t>
            </a:r>
            <a:r>
              <a:rPr lang="en-IN" altLang="en-US" dirty="0">
                <a:latin typeface="Times New Roman" panose="02020603050405020304" charset="0"/>
                <a:cs typeface="Times New Roman" panose="02020603050405020304" charset="0"/>
              </a:rPr>
              <a:t> analytics/mining is the process of deriving meaningful information from natural language text.</a:t>
            </a:r>
          </a:p>
          <a:p>
            <a:pPr algn="just">
              <a:lnSpc>
                <a:spcPct val="150000"/>
              </a:lnSpc>
            </a:pPr>
            <a:r>
              <a:rPr lang="en-IN" altLang="en-US" dirty="0">
                <a:latin typeface="Times New Roman" panose="02020603050405020304" charset="0"/>
                <a:cs typeface="Times New Roman" panose="02020603050405020304" charset="0"/>
              </a:rPr>
              <a:t>It usually involves the process of structuring the input text, deriving patterns and evaluating and interpreting the output.</a:t>
            </a:r>
          </a:p>
          <a:p>
            <a:pPr algn="just">
              <a:lnSpc>
                <a:spcPct val="150000"/>
              </a:lnSpc>
            </a:pPr>
            <a:r>
              <a:rPr lang="en-IN" altLang="en-US" dirty="0">
                <a:latin typeface="Times New Roman" panose="02020603050405020304" charset="0"/>
                <a:cs typeface="Times New Roman" panose="02020603050405020304" charset="0"/>
              </a:rPr>
              <a:t>Natural language processing is a part of computer science and artificial intelligence which deals with human languages.</a:t>
            </a:r>
          </a:p>
        </p:txBody>
      </p:sp>
      <p:sp>
        <p:nvSpPr>
          <p:cNvPr id="4" name="Date Placeholder 3">
            <a:extLst>
              <a:ext uri="{FF2B5EF4-FFF2-40B4-BE49-F238E27FC236}">
                <a16:creationId xmlns:a16="http://schemas.microsoft.com/office/drawing/2014/main" id="{23DB261C-C828-A860-F7AE-ED0D7CFA8245}"/>
              </a:ext>
            </a:extLst>
          </p:cNvPr>
          <p:cNvSpPr>
            <a:spLocks noGrp="1"/>
          </p:cNvSpPr>
          <p:nvPr>
            <p:ph type="dt" sz="half" idx="10"/>
          </p:nvPr>
        </p:nvSpPr>
        <p:spPr/>
        <p:txBody>
          <a:bodyPr/>
          <a:lstStyle/>
          <a:p>
            <a:fld id="{D2FB2BD7-2088-4C64-851D-BB156E6C22E8}" type="datetime1">
              <a:rPr lang="en-IN" smtClean="0"/>
              <a:t>03-06-2024</a:t>
            </a:fld>
            <a:endParaRPr lang="en-IN"/>
          </a:p>
        </p:txBody>
      </p:sp>
      <p:sp>
        <p:nvSpPr>
          <p:cNvPr id="5" name="Footer Placeholder 4">
            <a:extLst>
              <a:ext uri="{FF2B5EF4-FFF2-40B4-BE49-F238E27FC236}">
                <a16:creationId xmlns:a16="http://schemas.microsoft.com/office/drawing/2014/main" id="{8CC82B02-430B-E878-EB4D-0C20FE3F4359}"/>
              </a:ext>
            </a:extLst>
          </p:cNvPr>
          <p:cNvSpPr>
            <a:spLocks noGrp="1"/>
          </p:cNvSpPr>
          <p:nvPr>
            <p:ph type="ftr" sz="quarter" idx="11"/>
          </p:nvPr>
        </p:nvSpPr>
        <p:spPr/>
        <p:txBody>
          <a:bodyPr/>
          <a:lstStyle/>
          <a:p>
            <a:r>
              <a:rPr lang="en-IN"/>
              <a:t>NATURAL LANGUAGE PROCESSING</a:t>
            </a:r>
          </a:p>
        </p:txBody>
      </p:sp>
      <p:sp>
        <p:nvSpPr>
          <p:cNvPr id="6" name="Rectangle 5">
            <a:extLst>
              <a:ext uri="{FF2B5EF4-FFF2-40B4-BE49-F238E27FC236}">
                <a16:creationId xmlns:a16="http://schemas.microsoft.com/office/drawing/2014/main" id="{0C2E8B01-2DE1-79F6-911F-099DDEE62887}"/>
              </a:ext>
            </a:extLst>
          </p:cNvPr>
          <p:cNvSpPr/>
          <p:nvPr/>
        </p:nvSpPr>
        <p:spPr>
          <a:xfrm>
            <a:off x="87363" y="981710"/>
            <a:ext cx="12104637" cy="45719"/>
          </a:xfrm>
          <a:prstGeom prst="rect">
            <a:avLst/>
          </a:prstGeom>
          <a:solidFill>
            <a:srgbClr val="EED126"/>
          </a:solidFill>
          <a:ln>
            <a:solidFill>
              <a:srgbClr val="EED1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7" name="Rectangle 6">
            <a:extLst>
              <a:ext uri="{FF2B5EF4-FFF2-40B4-BE49-F238E27FC236}">
                <a16:creationId xmlns:a16="http://schemas.microsoft.com/office/drawing/2014/main" id="{CCBF34F9-39EE-8205-E40B-A5C564F54B8C}"/>
              </a:ext>
            </a:extLst>
          </p:cNvPr>
          <p:cNvSpPr/>
          <p:nvPr/>
        </p:nvSpPr>
        <p:spPr>
          <a:xfrm>
            <a:off x="87363" y="1176657"/>
            <a:ext cx="12104637" cy="102956"/>
          </a:xfrm>
          <a:prstGeom prst="rect">
            <a:avLst/>
          </a:prstGeom>
          <a:ln>
            <a:noFill/>
          </a:ln>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a:p>
        </p:txBody>
      </p:sp>
      <p:pic>
        <p:nvPicPr>
          <p:cNvPr id="8" name="Picture 7">
            <a:extLst>
              <a:ext uri="{FF2B5EF4-FFF2-40B4-BE49-F238E27FC236}">
                <a16:creationId xmlns:a16="http://schemas.microsoft.com/office/drawing/2014/main" id="{B4EA70ED-56DE-C61C-5A7A-E9489BBF9D0F}"/>
              </a:ext>
            </a:extLst>
          </p:cNvPr>
          <p:cNvPicPr>
            <a:picLocks noChangeAspect="1"/>
          </p:cNvPicPr>
          <p:nvPr/>
        </p:nvPicPr>
        <p:blipFill>
          <a:blip r:embed="rId2" cstate="print"/>
          <a:stretch>
            <a:fillRect/>
          </a:stretch>
        </p:blipFill>
        <p:spPr>
          <a:xfrm>
            <a:off x="5041334" y="656606"/>
            <a:ext cx="1613952" cy="706104"/>
          </a:xfrm>
          <a:prstGeom prst="rect">
            <a:avLst/>
          </a:prstGeom>
        </p:spPr>
      </p:pic>
      <p:pic>
        <p:nvPicPr>
          <p:cNvPr id="11" name="Picture 10">
            <a:extLst>
              <a:ext uri="{FF2B5EF4-FFF2-40B4-BE49-F238E27FC236}">
                <a16:creationId xmlns:a16="http://schemas.microsoft.com/office/drawing/2014/main" id="{771E925D-BF0E-D878-0D70-54BAB7B6D95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365615" y="2618891"/>
            <a:ext cx="2826385" cy="2144395"/>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F8DEF4-DD82-439C-D5EF-40AD4B27BF4E}"/>
              </a:ext>
            </a:extLst>
          </p:cNvPr>
          <p:cNvSpPr>
            <a:spLocks noGrp="1"/>
          </p:cNvSpPr>
          <p:nvPr>
            <p:ph type="title"/>
          </p:nvPr>
        </p:nvSpPr>
        <p:spPr>
          <a:xfrm>
            <a:off x="139296" y="-385124"/>
            <a:ext cx="10515600" cy="1325563"/>
          </a:xfrm>
        </p:spPr>
        <p:txBody>
          <a:bodyPr>
            <a:normAutofit/>
          </a:bodyPr>
          <a:lstStyle/>
          <a:p>
            <a:r>
              <a:rPr lang="en-US" sz="2400" dirty="0">
                <a:latin typeface="Times New Roman" panose="02020603050405020304" pitchFamily="18" charset="0"/>
                <a:cs typeface="Times New Roman" panose="02020603050405020304" pitchFamily="18" charset="0"/>
              </a:rPr>
              <a:t>Vector representation of words in NLP</a:t>
            </a:r>
            <a:endParaRPr lang="en-IN" sz="24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90A51D98-4F8F-D165-F1CA-7203B702C51B}"/>
              </a:ext>
            </a:extLst>
          </p:cNvPr>
          <p:cNvSpPr>
            <a:spLocks noGrp="1"/>
          </p:cNvSpPr>
          <p:nvPr>
            <p:ph idx="1"/>
          </p:nvPr>
        </p:nvSpPr>
        <p:spPr>
          <a:xfrm>
            <a:off x="395561" y="1278375"/>
            <a:ext cx="10594994" cy="5345290"/>
          </a:xfrm>
        </p:spPr>
        <p:txBody>
          <a:bodyPr>
            <a:noAutofit/>
          </a:bodyPr>
          <a:lstStyle/>
          <a:p>
            <a:r>
              <a:rPr lang="en-US" sz="2400" dirty="0">
                <a:latin typeface="Times New Roman" panose="02020603050405020304" pitchFamily="18" charset="0"/>
                <a:cs typeface="Times New Roman" panose="02020603050405020304" pitchFamily="18" charset="0"/>
              </a:rPr>
              <a:t>In Natural Language Processing (NLP), vector representation of words is a crucial concept used to convert words into numerical vectors. These vector representations are also known as word embeddings.</a:t>
            </a:r>
          </a:p>
          <a:p>
            <a:r>
              <a:rPr lang="en-US" sz="2400" dirty="0">
                <a:latin typeface="Times New Roman" panose="02020603050405020304" pitchFamily="18" charset="0"/>
                <a:cs typeface="Times New Roman" panose="02020603050405020304" pitchFamily="18" charset="0"/>
              </a:rPr>
              <a:t>Word embeddings are essential because they capture semantic and syntactic relationships between words and enable machine learning models to process and understand natural language text.</a:t>
            </a:r>
          </a:p>
          <a:p>
            <a:pPr marL="0" indent="0">
              <a:buNone/>
            </a:pPr>
            <a:r>
              <a:rPr lang="en-US" sz="2400" dirty="0">
                <a:latin typeface="Times New Roman" panose="02020603050405020304" pitchFamily="18" charset="0"/>
                <a:cs typeface="Times New Roman" panose="02020603050405020304" pitchFamily="18" charset="0"/>
              </a:rPr>
              <a:t>There are several methods to create word embeddings, and some of the commonly used techniques include</a:t>
            </a:r>
            <a:r>
              <a:rPr lang="en-US" sz="1400" dirty="0"/>
              <a:t>:</a:t>
            </a:r>
          </a:p>
          <a:p>
            <a:pPr marL="0" indent="0">
              <a:buNone/>
            </a:pPr>
            <a:r>
              <a:rPr lang="en-US" sz="2400" b="1" dirty="0">
                <a:latin typeface="Times New Roman" panose="02020603050405020304" pitchFamily="18" charset="0"/>
                <a:cs typeface="Times New Roman" panose="02020603050405020304" pitchFamily="18" charset="0"/>
              </a:rPr>
              <a:t>One-Hot Encoding</a:t>
            </a:r>
            <a:r>
              <a:rPr lang="en-US" sz="2400" dirty="0">
                <a:latin typeface="Times New Roman" panose="02020603050405020304" pitchFamily="18" charset="0"/>
                <a:cs typeface="Times New Roman" panose="02020603050405020304" pitchFamily="18" charset="0"/>
              </a:rPr>
              <a:t>: In one-hot encoding, each word in the vocabulary is represented as a binary vector where all elements are zero except for the index corresponding to the word's position in the vocabulary, which is set to 1. </a:t>
            </a:r>
          </a:p>
          <a:p>
            <a:pPr marL="0" indent="0">
              <a:buNone/>
            </a:pPr>
            <a:r>
              <a:rPr lang="en-US" sz="2400" dirty="0">
                <a:latin typeface="Times New Roman" panose="02020603050405020304" pitchFamily="18" charset="0"/>
                <a:cs typeface="Times New Roman" panose="02020603050405020304" pitchFamily="18" charset="0"/>
              </a:rPr>
              <a:t>This method creates sparse and high-dimensional vectors that lack meaningful semantic relationships between words.</a:t>
            </a:r>
            <a:endParaRPr lang="en-IN" sz="2400" dirty="0">
              <a:latin typeface="Times New Roman" panose="02020603050405020304" pitchFamily="18" charset="0"/>
              <a:cs typeface="Times New Roman" panose="02020603050405020304" pitchFamily="18" charset="0"/>
            </a:endParaRPr>
          </a:p>
        </p:txBody>
      </p:sp>
      <p:sp>
        <p:nvSpPr>
          <p:cNvPr id="4" name="Date Placeholder 3">
            <a:extLst>
              <a:ext uri="{FF2B5EF4-FFF2-40B4-BE49-F238E27FC236}">
                <a16:creationId xmlns:a16="http://schemas.microsoft.com/office/drawing/2014/main" id="{4CA602A4-E61F-1A3B-36C1-435AC343D491}"/>
              </a:ext>
            </a:extLst>
          </p:cNvPr>
          <p:cNvSpPr>
            <a:spLocks noGrp="1"/>
          </p:cNvSpPr>
          <p:nvPr>
            <p:ph type="dt" sz="half" idx="10"/>
          </p:nvPr>
        </p:nvSpPr>
        <p:spPr/>
        <p:txBody>
          <a:bodyPr/>
          <a:lstStyle/>
          <a:p>
            <a:fld id="{1285668A-5733-449C-976A-039B81C95650}" type="datetime1">
              <a:rPr lang="en-IN" smtClean="0"/>
              <a:t>03-06-2024</a:t>
            </a:fld>
            <a:r>
              <a:rPr lang="en-IN" dirty="0"/>
              <a:t>	</a:t>
            </a:r>
          </a:p>
        </p:txBody>
      </p:sp>
      <p:sp>
        <p:nvSpPr>
          <p:cNvPr id="5" name="Footer Placeholder 4">
            <a:extLst>
              <a:ext uri="{FF2B5EF4-FFF2-40B4-BE49-F238E27FC236}">
                <a16:creationId xmlns:a16="http://schemas.microsoft.com/office/drawing/2014/main" id="{6B01A696-9202-3248-39DC-0C27EC5106F2}"/>
              </a:ext>
            </a:extLst>
          </p:cNvPr>
          <p:cNvSpPr>
            <a:spLocks noGrp="1"/>
          </p:cNvSpPr>
          <p:nvPr>
            <p:ph type="ftr" sz="quarter" idx="11"/>
          </p:nvPr>
        </p:nvSpPr>
        <p:spPr/>
        <p:txBody>
          <a:bodyPr/>
          <a:lstStyle/>
          <a:p>
            <a:r>
              <a:rPr lang="en-IN" dirty="0"/>
              <a:t>NATURAL LANGUAGE PROCESSING</a:t>
            </a:r>
          </a:p>
        </p:txBody>
      </p:sp>
      <p:sp>
        <p:nvSpPr>
          <p:cNvPr id="6" name="Rectangle 5">
            <a:extLst>
              <a:ext uri="{FF2B5EF4-FFF2-40B4-BE49-F238E27FC236}">
                <a16:creationId xmlns:a16="http://schemas.microsoft.com/office/drawing/2014/main" id="{D4B91372-7258-DB3D-969E-007488E069B6}"/>
              </a:ext>
            </a:extLst>
          </p:cNvPr>
          <p:cNvSpPr/>
          <p:nvPr/>
        </p:nvSpPr>
        <p:spPr>
          <a:xfrm>
            <a:off x="44651" y="559439"/>
            <a:ext cx="12104637" cy="45719"/>
          </a:xfrm>
          <a:prstGeom prst="rect">
            <a:avLst/>
          </a:prstGeom>
          <a:solidFill>
            <a:srgbClr val="EED126"/>
          </a:solidFill>
          <a:ln>
            <a:solidFill>
              <a:srgbClr val="EED1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7" name="Rectangle 6">
            <a:extLst>
              <a:ext uri="{FF2B5EF4-FFF2-40B4-BE49-F238E27FC236}">
                <a16:creationId xmlns:a16="http://schemas.microsoft.com/office/drawing/2014/main" id="{1ADE8F79-90BE-D466-4EDF-B2BB4866900D}"/>
              </a:ext>
            </a:extLst>
          </p:cNvPr>
          <p:cNvSpPr/>
          <p:nvPr/>
        </p:nvSpPr>
        <p:spPr>
          <a:xfrm>
            <a:off x="44651" y="754386"/>
            <a:ext cx="12104637" cy="102956"/>
          </a:xfrm>
          <a:prstGeom prst="rect">
            <a:avLst/>
          </a:prstGeom>
          <a:ln>
            <a:noFill/>
          </a:ln>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a:p>
        </p:txBody>
      </p:sp>
      <p:pic>
        <p:nvPicPr>
          <p:cNvPr id="8" name="Picture 7">
            <a:extLst>
              <a:ext uri="{FF2B5EF4-FFF2-40B4-BE49-F238E27FC236}">
                <a16:creationId xmlns:a16="http://schemas.microsoft.com/office/drawing/2014/main" id="{8F46E9B1-6D8F-EDE3-B7B3-5FEAD9345226}"/>
              </a:ext>
            </a:extLst>
          </p:cNvPr>
          <p:cNvPicPr>
            <a:picLocks noChangeAspect="1"/>
          </p:cNvPicPr>
          <p:nvPr/>
        </p:nvPicPr>
        <p:blipFill>
          <a:blip r:embed="rId2" cstate="print"/>
          <a:stretch>
            <a:fillRect/>
          </a:stretch>
        </p:blipFill>
        <p:spPr>
          <a:xfrm>
            <a:off x="4997652" y="234335"/>
            <a:ext cx="1613952" cy="706104"/>
          </a:xfrm>
          <a:prstGeom prst="rect">
            <a:avLst/>
          </a:prstGeom>
        </p:spPr>
      </p:pic>
    </p:spTree>
    <p:extLst>
      <p:ext uri="{BB962C8B-B14F-4D97-AF65-F5344CB8AC3E}">
        <p14:creationId xmlns:p14="http://schemas.microsoft.com/office/powerpoint/2010/main" val="412118694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F8DEF4-DD82-439C-D5EF-40AD4B27BF4E}"/>
              </a:ext>
            </a:extLst>
          </p:cNvPr>
          <p:cNvSpPr>
            <a:spLocks noGrp="1"/>
          </p:cNvSpPr>
          <p:nvPr>
            <p:ph type="title"/>
          </p:nvPr>
        </p:nvSpPr>
        <p:spPr>
          <a:xfrm>
            <a:off x="139296" y="-385124"/>
            <a:ext cx="10515600" cy="1325563"/>
          </a:xfrm>
        </p:spPr>
        <p:txBody>
          <a:bodyPr>
            <a:normAutofit/>
          </a:bodyPr>
          <a:lstStyle/>
          <a:p>
            <a:r>
              <a:rPr lang="en-US" sz="2400" dirty="0">
                <a:latin typeface="Times New Roman" panose="02020603050405020304" pitchFamily="18" charset="0"/>
                <a:cs typeface="Times New Roman" panose="02020603050405020304" pitchFamily="18" charset="0"/>
              </a:rPr>
              <a:t>Techniques used </a:t>
            </a:r>
            <a:endParaRPr lang="en-IN" sz="24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90A51D98-4F8F-D165-F1CA-7203B702C51B}"/>
              </a:ext>
            </a:extLst>
          </p:cNvPr>
          <p:cNvSpPr>
            <a:spLocks noGrp="1"/>
          </p:cNvSpPr>
          <p:nvPr>
            <p:ph idx="1"/>
          </p:nvPr>
        </p:nvSpPr>
        <p:spPr>
          <a:xfrm>
            <a:off x="376518" y="1278375"/>
            <a:ext cx="10614037" cy="5345290"/>
          </a:xfrm>
        </p:spPr>
        <p:txBody>
          <a:bodyPr>
            <a:noAutofit/>
          </a:bodyPr>
          <a:lstStyle/>
          <a:p>
            <a:r>
              <a:rPr lang="en-US" sz="2000" b="1" dirty="0">
                <a:latin typeface="Times New Roman" panose="02020603050405020304" pitchFamily="18" charset="0"/>
                <a:cs typeface="Times New Roman" panose="02020603050405020304" pitchFamily="18" charset="0"/>
              </a:rPr>
              <a:t>Word2Vec</a:t>
            </a:r>
            <a:r>
              <a:rPr lang="en-US" sz="2000" dirty="0">
                <a:latin typeface="Times New Roman" panose="02020603050405020304" pitchFamily="18" charset="0"/>
                <a:cs typeface="Times New Roman" panose="02020603050405020304" pitchFamily="18" charset="0"/>
              </a:rPr>
              <a:t>: Word2Vec is a popular word embedding technique that learns continuous word representations from large amounts of text data. It offers two algorithms: Continuous Bag of Words (CBOW) and Skip-gram. These models generate dense word vectors that capture semantic similarities between words based on their context.</a:t>
            </a:r>
          </a:p>
          <a:p>
            <a:r>
              <a:rPr lang="en-US" sz="2000" b="1" dirty="0" err="1">
                <a:latin typeface="Times New Roman" panose="02020603050405020304" pitchFamily="18" charset="0"/>
                <a:cs typeface="Times New Roman" panose="02020603050405020304" pitchFamily="18" charset="0"/>
              </a:rPr>
              <a:t>GloVe</a:t>
            </a:r>
            <a:r>
              <a:rPr lang="en-US" sz="2000" b="1" dirty="0">
                <a:latin typeface="Times New Roman" panose="02020603050405020304" pitchFamily="18" charset="0"/>
                <a:cs typeface="Times New Roman" panose="02020603050405020304" pitchFamily="18" charset="0"/>
              </a:rPr>
              <a:t> (Global Vectors for Word Representation)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GloVe</a:t>
            </a:r>
            <a:r>
              <a:rPr lang="en-US" sz="2000" dirty="0">
                <a:latin typeface="Times New Roman" panose="02020603050405020304" pitchFamily="18" charset="0"/>
                <a:cs typeface="Times New Roman" panose="02020603050405020304" pitchFamily="18" charset="0"/>
              </a:rPr>
              <a:t> is another widely used method for learning word embeddings. It combines the global co-occurrence statistics of words in a corpus to create word vectors. </a:t>
            </a:r>
            <a:r>
              <a:rPr lang="en-US" sz="2000" dirty="0" err="1">
                <a:latin typeface="Times New Roman" panose="02020603050405020304" pitchFamily="18" charset="0"/>
                <a:cs typeface="Times New Roman" panose="02020603050405020304" pitchFamily="18" charset="0"/>
              </a:rPr>
              <a:t>GloVe</a:t>
            </a:r>
            <a:r>
              <a:rPr lang="en-US" sz="2000" dirty="0">
                <a:latin typeface="Times New Roman" panose="02020603050405020304" pitchFamily="18" charset="0"/>
                <a:cs typeface="Times New Roman" panose="02020603050405020304" pitchFamily="18" charset="0"/>
              </a:rPr>
              <a:t> embeddings capture both semantic and syntactic relationships between words.</a:t>
            </a:r>
          </a:p>
          <a:p>
            <a:r>
              <a:rPr lang="en-US" sz="2000" b="1" dirty="0">
                <a:latin typeface="Times New Roman" panose="02020603050405020304" pitchFamily="18" charset="0"/>
                <a:cs typeface="Times New Roman" panose="02020603050405020304" pitchFamily="18" charset="0"/>
              </a:rPr>
              <a:t>Fast Text</a:t>
            </a:r>
            <a:r>
              <a:rPr lang="en-US" sz="2000" dirty="0">
                <a:latin typeface="Times New Roman" panose="02020603050405020304" pitchFamily="18" charset="0"/>
                <a:cs typeface="Times New Roman" panose="02020603050405020304" pitchFamily="18" charset="0"/>
              </a:rPr>
              <a:t>: Fast Text is an extension of Word2Vec that represents each word as a bag of character n-grams. It can generate word embeddings for out-of-vocabulary words based on their character-level information, making it useful for handling misspellings and rare words.</a:t>
            </a:r>
          </a:p>
        </p:txBody>
      </p:sp>
      <p:sp>
        <p:nvSpPr>
          <p:cNvPr id="4" name="Date Placeholder 3">
            <a:extLst>
              <a:ext uri="{FF2B5EF4-FFF2-40B4-BE49-F238E27FC236}">
                <a16:creationId xmlns:a16="http://schemas.microsoft.com/office/drawing/2014/main" id="{4CA602A4-E61F-1A3B-36C1-435AC343D491}"/>
              </a:ext>
            </a:extLst>
          </p:cNvPr>
          <p:cNvSpPr>
            <a:spLocks noGrp="1"/>
          </p:cNvSpPr>
          <p:nvPr>
            <p:ph type="dt" sz="half" idx="10"/>
          </p:nvPr>
        </p:nvSpPr>
        <p:spPr/>
        <p:txBody>
          <a:bodyPr/>
          <a:lstStyle/>
          <a:p>
            <a:fld id="{1285668A-5733-449C-976A-039B81C95650}" type="datetime1">
              <a:rPr lang="en-IN" smtClean="0"/>
              <a:t>03-06-2024</a:t>
            </a:fld>
            <a:r>
              <a:rPr lang="en-IN" dirty="0"/>
              <a:t>	</a:t>
            </a:r>
          </a:p>
        </p:txBody>
      </p:sp>
      <p:sp>
        <p:nvSpPr>
          <p:cNvPr id="5" name="Footer Placeholder 4">
            <a:extLst>
              <a:ext uri="{FF2B5EF4-FFF2-40B4-BE49-F238E27FC236}">
                <a16:creationId xmlns:a16="http://schemas.microsoft.com/office/drawing/2014/main" id="{6B01A696-9202-3248-39DC-0C27EC5106F2}"/>
              </a:ext>
            </a:extLst>
          </p:cNvPr>
          <p:cNvSpPr>
            <a:spLocks noGrp="1"/>
          </p:cNvSpPr>
          <p:nvPr>
            <p:ph type="ftr" sz="quarter" idx="11"/>
          </p:nvPr>
        </p:nvSpPr>
        <p:spPr/>
        <p:txBody>
          <a:bodyPr/>
          <a:lstStyle/>
          <a:p>
            <a:r>
              <a:rPr lang="en-IN" dirty="0"/>
              <a:t>NATURAL LANGUAGE PROCESSING</a:t>
            </a:r>
          </a:p>
        </p:txBody>
      </p:sp>
      <p:sp>
        <p:nvSpPr>
          <p:cNvPr id="6" name="Rectangle 5">
            <a:extLst>
              <a:ext uri="{FF2B5EF4-FFF2-40B4-BE49-F238E27FC236}">
                <a16:creationId xmlns:a16="http://schemas.microsoft.com/office/drawing/2014/main" id="{D4B91372-7258-DB3D-969E-007488E069B6}"/>
              </a:ext>
            </a:extLst>
          </p:cNvPr>
          <p:cNvSpPr/>
          <p:nvPr/>
        </p:nvSpPr>
        <p:spPr>
          <a:xfrm>
            <a:off x="44651" y="559439"/>
            <a:ext cx="12104637" cy="45719"/>
          </a:xfrm>
          <a:prstGeom prst="rect">
            <a:avLst/>
          </a:prstGeom>
          <a:solidFill>
            <a:srgbClr val="EED126"/>
          </a:solidFill>
          <a:ln>
            <a:solidFill>
              <a:srgbClr val="EED1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7" name="Rectangle 6">
            <a:extLst>
              <a:ext uri="{FF2B5EF4-FFF2-40B4-BE49-F238E27FC236}">
                <a16:creationId xmlns:a16="http://schemas.microsoft.com/office/drawing/2014/main" id="{1ADE8F79-90BE-D466-4EDF-B2BB4866900D}"/>
              </a:ext>
            </a:extLst>
          </p:cNvPr>
          <p:cNvSpPr/>
          <p:nvPr/>
        </p:nvSpPr>
        <p:spPr>
          <a:xfrm>
            <a:off x="44651" y="754386"/>
            <a:ext cx="12104637" cy="102956"/>
          </a:xfrm>
          <a:prstGeom prst="rect">
            <a:avLst/>
          </a:prstGeom>
          <a:ln>
            <a:noFill/>
          </a:ln>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a:p>
        </p:txBody>
      </p:sp>
      <p:pic>
        <p:nvPicPr>
          <p:cNvPr id="8" name="Picture 7">
            <a:extLst>
              <a:ext uri="{FF2B5EF4-FFF2-40B4-BE49-F238E27FC236}">
                <a16:creationId xmlns:a16="http://schemas.microsoft.com/office/drawing/2014/main" id="{8F46E9B1-6D8F-EDE3-B7B3-5FEAD9345226}"/>
              </a:ext>
            </a:extLst>
          </p:cNvPr>
          <p:cNvPicPr>
            <a:picLocks noChangeAspect="1"/>
          </p:cNvPicPr>
          <p:nvPr/>
        </p:nvPicPr>
        <p:blipFill>
          <a:blip r:embed="rId2" cstate="print"/>
          <a:stretch>
            <a:fillRect/>
          </a:stretch>
        </p:blipFill>
        <p:spPr>
          <a:xfrm>
            <a:off x="4997652" y="234335"/>
            <a:ext cx="1613952" cy="706104"/>
          </a:xfrm>
          <a:prstGeom prst="rect">
            <a:avLst/>
          </a:prstGeom>
        </p:spPr>
      </p:pic>
    </p:spTree>
    <p:extLst>
      <p:ext uri="{BB962C8B-B14F-4D97-AF65-F5344CB8AC3E}">
        <p14:creationId xmlns:p14="http://schemas.microsoft.com/office/powerpoint/2010/main" val="401131546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F8DEF4-DD82-439C-D5EF-40AD4B27BF4E}"/>
              </a:ext>
            </a:extLst>
          </p:cNvPr>
          <p:cNvSpPr>
            <a:spLocks noGrp="1"/>
          </p:cNvSpPr>
          <p:nvPr>
            <p:ph type="title"/>
          </p:nvPr>
        </p:nvSpPr>
        <p:spPr>
          <a:xfrm>
            <a:off x="139296" y="-385124"/>
            <a:ext cx="10515600" cy="1325563"/>
          </a:xfrm>
        </p:spPr>
        <p:txBody>
          <a:bodyPr>
            <a:normAutofit/>
          </a:bodyPr>
          <a:lstStyle/>
          <a:p>
            <a:r>
              <a:rPr lang="en-US" sz="2400" dirty="0">
                <a:latin typeface="Times New Roman" panose="02020603050405020304" pitchFamily="18" charset="0"/>
                <a:cs typeface="Times New Roman" panose="02020603050405020304" pitchFamily="18" charset="0"/>
              </a:rPr>
              <a:t>Word 2 Vector Techniques</a:t>
            </a:r>
            <a:endParaRPr lang="en-IN" sz="24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90A51D98-4F8F-D165-F1CA-7203B702C51B}"/>
              </a:ext>
            </a:extLst>
          </p:cNvPr>
          <p:cNvSpPr>
            <a:spLocks noGrp="1"/>
          </p:cNvSpPr>
          <p:nvPr>
            <p:ph idx="1"/>
          </p:nvPr>
        </p:nvSpPr>
        <p:spPr>
          <a:xfrm>
            <a:off x="395561" y="1265543"/>
            <a:ext cx="11038878" cy="5358122"/>
          </a:xfrm>
        </p:spPr>
        <p:txBody>
          <a:bodyPr>
            <a:noAutofit/>
          </a:bodyPr>
          <a:lstStyle/>
          <a:p>
            <a:r>
              <a:rPr lang="en-US" sz="2000" b="1" dirty="0">
                <a:latin typeface="Times New Roman" panose="02020603050405020304" pitchFamily="18" charset="0"/>
                <a:cs typeface="Times New Roman" panose="02020603050405020304" pitchFamily="18" charset="0"/>
              </a:rPr>
              <a:t>BERT (Bidirectional Encoder Representations from Transformers)</a:t>
            </a:r>
            <a:r>
              <a:rPr lang="en-US" sz="2000" dirty="0">
                <a:latin typeface="Times New Roman" panose="02020603050405020304" pitchFamily="18" charset="0"/>
                <a:cs typeface="Times New Roman" panose="02020603050405020304" pitchFamily="18" charset="0"/>
              </a:rPr>
              <a:t>: BERT is a transformer-based model that generates contextual word embeddings. Unlike traditional methods that generate static embeddings, BERT considers the context of the word within the sentence, producing highly contextualized word representations.</a:t>
            </a:r>
          </a:p>
          <a:p>
            <a:r>
              <a:rPr lang="en-US" sz="2000" b="1" dirty="0" err="1">
                <a:latin typeface="Times New Roman" panose="02020603050405020304" pitchFamily="18" charset="0"/>
                <a:cs typeface="Times New Roman" panose="02020603050405020304" pitchFamily="18" charset="0"/>
              </a:rPr>
              <a:t>ELMo</a:t>
            </a:r>
            <a:r>
              <a:rPr lang="en-US" sz="2000" b="1" dirty="0">
                <a:latin typeface="Times New Roman" panose="02020603050405020304" pitchFamily="18" charset="0"/>
                <a:cs typeface="Times New Roman" panose="02020603050405020304" pitchFamily="18" charset="0"/>
              </a:rPr>
              <a:t> (Embeddings from Language Models)</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ELMo</a:t>
            </a:r>
            <a:r>
              <a:rPr lang="en-US" sz="2000" dirty="0">
                <a:latin typeface="Times New Roman" panose="02020603050405020304" pitchFamily="18" charset="0"/>
                <a:cs typeface="Times New Roman" panose="02020603050405020304" pitchFamily="18" charset="0"/>
              </a:rPr>
              <a:t> is another contextual word embedding model that uses a bi-directional language model. It generates word embeddings based on the entire context of the sentence, capturing the polysemy (multiple meanings) of words.</a:t>
            </a:r>
          </a:p>
          <a:p>
            <a:r>
              <a:rPr lang="en-US" sz="2000" b="1" dirty="0" err="1">
                <a:latin typeface="Times New Roman" panose="02020603050405020304" pitchFamily="18" charset="0"/>
                <a:cs typeface="Times New Roman" panose="02020603050405020304" pitchFamily="18" charset="0"/>
              </a:rPr>
              <a:t>ULMFiT</a:t>
            </a:r>
            <a:r>
              <a:rPr lang="en-US" sz="2000" b="1" dirty="0">
                <a:latin typeface="Times New Roman" panose="02020603050405020304" pitchFamily="18" charset="0"/>
                <a:cs typeface="Times New Roman" panose="02020603050405020304" pitchFamily="18" charset="0"/>
              </a:rPr>
              <a:t> (Universal Language Model Fine-tuning)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ULMFiT</a:t>
            </a:r>
            <a:r>
              <a:rPr lang="en-US" sz="2000" dirty="0">
                <a:latin typeface="Times New Roman" panose="02020603050405020304" pitchFamily="18" charset="0"/>
                <a:cs typeface="Times New Roman" panose="02020603050405020304" pitchFamily="18" charset="0"/>
              </a:rPr>
              <a:t> is a transfer learning approach for NLP that utilizes pre-trained language models to fine-tune embeddings for specific downstream tasks. It enables efficient training on smaller datasets.</a:t>
            </a:r>
            <a:endParaRPr lang="en-IN"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These word embeddings can be used as input features for various NLP tasks, such as sentiment analysis, machine translation, named entity recognition, and more. </a:t>
            </a:r>
          </a:p>
          <a:p>
            <a:r>
              <a:rPr lang="en-US" sz="2000" dirty="0">
                <a:latin typeface="Times New Roman" panose="02020603050405020304" pitchFamily="18" charset="0"/>
                <a:cs typeface="Times New Roman" panose="02020603050405020304" pitchFamily="18" charset="0"/>
              </a:rPr>
              <a:t>They help improve the performance of NLP models by providing a more compact and meaningful representation of words in numerical form.</a:t>
            </a:r>
          </a:p>
        </p:txBody>
      </p:sp>
      <p:sp>
        <p:nvSpPr>
          <p:cNvPr id="4" name="Date Placeholder 3">
            <a:extLst>
              <a:ext uri="{FF2B5EF4-FFF2-40B4-BE49-F238E27FC236}">
                <a16:creationId xmlns:a16="http://schemas.microsoft.com/office/drawing/2014/main" id="{4CA602A4-E61F-1A3B-36C1-435AC343D491}"/>
              </a:ext>
            </a:extLst>
          </p:cNvPr>
          <p:cNvSpPr>
            <a:spLocks noGrp="1"/>
          </p:cNvSpPr>
          <p:nvPr>
            <p:ph type="dt" sz="half" idx="10"/>
          </p:nvPr>
        </p:nvSpPr>
        <p:spPr/>
        <p:txBody>
          <a:bodyPr/>
          <a:lstStyle/>
          <a:p>
            <a:fld id="{1285668A-5733-449C-976A-039B81C95650}" type="datetime1">
              <a:rPr lang="en-IN" smtClean="0"/>
              <a:t>03-06-2024</a:t>
            </a:fld>
            <a:r>
              <a:rPr lang="en-IN" dirty="0"/>
              <a:t>	</a:t>
            </a:r>
          </a:p>
        </p:txBody>
      </p:sp>
      <p:sp>
        <p:nvSpPr>
          <p:cNvPr id="5" name="Footer Placeholder 4">
            <a:extLst>
              <a:ext uri="{FF2B5EF4-FFF2-40B4-BE49-F238E27FC236}">
                <a16:creationId xmlns:a16="http://schemas.microsoft.com/office/drawing/2014/main" id="{6B01A696-9202-3248-39DC-0C27EC5106F2}"/>
              </a:ext>
            </a:extLst>
          </p:cNvPr>
          <p:cNvSpPr>
            <a:spLocks noGrp="1"/>
          </p:cNvSpPr>
          <p:nvPr>
            <p:ph type="ftr" sz="quarter" idx="11"/>
          </p:nvPr>
        </p:nvSpPr>
        <p:spPr/>
        <p:txBody>
          <a:bodyPr/>
          <a:lstStyle/>
          <a:p>
            <a:r>
              <a:rPr lang="en-IN" dirty="0"/>
              <a:t>NATURAL LANGUAGE PROCESSING</a:t>
            </a:r>
          </a:p>
        </p:txBody>
      </p:sp>
      <p:sp>
        <p:nvSpPr>
          <p:cNvPr id="6" name="Rectangle 5">
            <a:extLst>
              <a:ext uri="{FF2B5EF4-FFF2-40B4-BE49-F238E27FC236}">
                <a16:creationId xmlns:a16="http://schemas.microsoft.com/office/drawing/2014/main" id="{D4B91372-7258-DB3D-969E-007488E069B6}"/>
              </a:ext>
            </a:extLst>
          </p:cNvPr>
          <p:cNvSpPr/>
          <p:nvPr/>
        </p:nvSpPr>
        <p:spPr>
          <a:xfrm>
            <a:off x="44651" y="559439"/>
            <a:ext cx="12104637" cy="45719"/>
          </a:xfrm>
          <a:prstGeom prst="rect">
            <a:avLst/>
          </a:prstGeom>
          <a:solidFill>
            <a:srgbClr val="EED126"/>
          </a:solidFill>
          <a:ln>
            <a:solidFill>
              <a:srgbClr val="EED1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7" name="Rectangle 6">
            <a:extLst>
              <a:ext uri="{FF2B5EF4-FFF2-40B4-BE49-F238E27FC236}">
                <a16:creationId xmlns:a16="http://schemas.microsoft.com/office/drawing/2014/main" id="{1ADE8F79-90BE-D466-4EDF-B2BB4866900D}"/>
              </a:ext>
            </a:extLst>
          </p:cNvPr>
          <p:cNvSpPr/>
          <p:nvPr/>
        </p:nvSpPr>
        <p:spPr>
          <a:xfrm>
            <a:off x="44651" y="754386"/>
            <a:ext cx="12104637" cy="102956"/>
          </a:xfrm>
          <a:prstGeom prst="rect">
            <a:avLst/>
          </a:prstGeom>
          <a:ln>
            <a:noFill/>
          </a:ln>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a:p>
        </p:txBody>
      </p:sp>
      <p:pic>
        <p:nvPicPr>
          <p:cNvPr id="8" name="Picture 7">
            <a:extLst>
              <a:ext uri="{FF2B5EF4-FFF2-40B4-BE49-F238E27FC236}">
                <a16:creationId xmlns:a16="http://schemas.microsoft.com/office/drawing/2014/main" id="{8F46E9B1-6D8F-EDE3-B7B3-5FEAD9345226}"/>
              </a:ext>
            </a:extLst>
          </p:cNvPr>
          <p:cNvPicPr>
            <a:picLocks noChangeAspect="1"/>
          </p:cNvPicPr>
          <p:nvPr/>
        </p:nvPicPr>
        <p:blipFill>
          <a:blip r:embed="rId2" cstate="print"/>
          <a:stretch>
            <a:fillRect/>
          </a:stretch>
        </p:blipFill>
        <p:spPr>
          <a:xfrm>
            <a:off x="4828976" y="-69812"/>
            <a:ext cx="1613952" cy="706104"/>
          </a:xfrm>
          <a:prstGeom prst="rect">
            <a:avLst/>
          </a:prstGeom>
        </p:spPr>
      </p:pic>
    </p:spTree>
    <p:extLst>
      <p:ext uri="{BB962C8B-B14F-4D97-AF65-F5344CB8AC3E}">
        <p14:creationId xmlns:p14="http://schemas.microsoft.com/office/powerpoint/2010/main" val="123547926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F8DEF4-DD82-439C-D5EF-40AD4B27BF4E}"/>
              </a:ext>
            </a:extLst>
          </p:cNvPr>
          <p:cNvSpPr>
            <a:spLocks noGrp="1"/>
          </p:cNvSpPr>
          <p:nvPr>
            <p:ph type="title"/>
          </p:nvPr>
        </p:nvSpPr>
        <p:spPr>
          <a:xfrm>
            <a:off x="139296" y="-385124"/>
            <a:ext cx="10515600" cy="1325563"/>
          </a:xfrm>
        </p:spPr>
        <p:txBody>
          <a:bodyPr>
            <a:normAutofit/>
          </a:bodyPr>
          <a:lstStyle/>
          <a:p>
            <a:r>
              <a:rPr lang="en-US" sz="2400" dirty="0">
                <a:latin typeface="Times New Roman" panose="02020603050405020304" pitchFamily="18" charset="0"/>
                <a:cs typeface="Times New Roman" panose="02020603050405020304" pitchFamily="18" charset="0"/>
              </a:rPr>
              <a:t>Word 2 Vector Example</a:t>
            </a:r>
            <a:endParaRPr lang="en-IN" sz="24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90A51D98-4F8F-D165-F1CA-7203B702C51B}"/>
              </a:ext>
            </a:extLst>
          </p:cNvPr>
          <p:cNvSpPr>
            <a:spLocks noGrp="1"/>
          </p:cNvSpPr>
          <p:nvPr>
            <p:ph idx="1"/>
          </p:nvPr>
        </p:nvSpPr>
        <p:spPr>
          <a:xfrm>
            <a:off x="395561" y="1278375"/>
            <a:ext cx="10594994" cy="5345290"/>
          </a:xfrm>
        </p:spPr>
        <p:txBody>
          <a:bodyPr>
            <a:noAutofit/>
          </a:bodyPr>
          <a:lstStyle/>
          <a:p>
            <a:r>
              <a:rPr lang="en-US" sz="2000" dirty="0">
                <a:latin typeface="Times New Roman" panose="02020603050405020304" pitchFamily="18" charset="0"/>
                <a:cs typeface="Times New Roman" panose="02020603050405020304" pitchFamily="18" charset="0"/>
              </a:rPr>
              <a:t>Let's demonstrate a simple example of word embeddings using Word2Vec, one of the popular techniques for learning word representations. For this example, we will use a small dataset of movie reviews and create word embeddings using the Word2Vec algorithm.</a:t>
            </a:r>
          </a:p>
          <a:p>
            <a:r>
              <a:rPr lang="en-US" sz="2000" dirty="0">
                <a:latin typeface="Times New Roman" panose="02020603050405020304" pitchFamily="18" charset="0"/>
                <a:cs typeface="Times New Roman" panose="02020603050405020304" pitchFamily="18" charset="0"/>
              </a:rPr>
              <a:t>Step 1: Preprocess the Data Suppose we have the following movie reviews:</a:t>
            </a:r>
          </a:p>
          <a:p>
            <a:pPr lvl="1">
              <a:buFont typeface="+mj-lt"/>
              <a:buAutoNum type="arabicPeriod"/>
            </a:pPr>
            <a:r>
              <a:rPr lang="en-US" sz="2000" dirty="0">
                <a:latin typeface="Times New Roman" panose="02020603050405020304" pitchFamily="18" charset="0"/>
                <a:cs typeface="Times New Roman" panose="02020603050405020304" pitchFamily="18" charset="0"/>
              </a:rPr>
              <a:t>"The movie was fantastic, with amazing special effects."</a:t>
            </a:r>
          </a:p>
          <a:p>
            <a:pPr lvl="1">
              <a:buFont typeface="+mj-lt"/>
              <a:buAutoNum type="arabicPeriod"/>
            </a:pPr>
            <a:r>
              <a:rPr lang="en-US" sz="2000" dirty="0">
                <a:latin typeface="Times New Roman" panose="02020603050405020304" pitchFamily="18" charset="0"/>
                <a:cs typeface="Times New Roman" panose="02020603050405020304" pitchFamily="18" charset="0"/>
              </a:rPr>
              <a:t>"The plot was engaging and kept me hooked till the end."</a:t>
            </a:r>
          </a:p>
          <a:p>
            <a:pPr lvl="1">
              <a:buFont typeface="+mj-lt"/>
              <a:buAutoNum type="arabicPeriod"/>
            </a:pPr>
            <a:r>
              <a:rPr lang="en-US" sz="2000" dirty="0">
                <a:latin typeface="Times New Roman" panose="02020603050405020304" pitchFamily="18" charset="0"/>
                <a:cs typeface="Times New Roman" panose="02020603050405020304" pitchFamily="18" charset="0"/>
              </a:rPr>
              <a:t>"The acting was superb, especially by the lead actor."</a:t>
            </a:r>
          </a:p>
          <a:p>
            <a:pPr lvl="1">
              <a:buFont typeface="+mj-lt"/>
              <a:buAutoNum type="arabicPeriod"/>
            </a:pPr>
            <a:r>
              <a:rPr lang="en-US" sz="2000" dirty="0">
                <a:latin typeface="Times New Roman" panose="02020603050405020304" pitchFamily="18" charset="0"/>
                <a:cs typeface="Times New Roman" panose="02020603050405020304" pitchFamily="18" charset="0"/>
              </a:rPr>
              <a:t>"The film had stunning visuals and great cinematography."</a:t>
            </a:r>
          </a:p>
          <a:p>
            <a:r>
              <a:rPr lang="en-US" sz="2000" dirty="0">
                <a:latin typeface="Times New Roman" panose="02020603050405020304" pitchFamily="18" charset="0"/>
                <a:cs typeface="Times New Roman" panose="02020603050405020304" pitchFamily="18" charset="0"/>
              </a:rPr>
              <a:t>We need to preprocess the data by tokenizing the sentences and converting the text to lowercase</a:t>
            </a:r>
          </a:p>
          <a:p>
            <a:r>
              <a:rPr lang="en-US" sz="2000" dirty="0">
                <a:latin typeface="Times New Roman" panose="02020603050405020304" pitchFamily="18" charset="0"/>
                <a:cs typeface="Times New Roman" panose="02020603050405020304" pitchFamily="18" charset="0"/>
              </a:rPr>
              <a:t>Step 2: Train Word2Vec Model Next, we train a Word2Vec model using the tokenized reviews</a:t>
            </a:r>
          </a:p>
          <a:p>
            <a:r>
              <a:rPr lang="en-US" sz="2000" dirty="0">
                <a:latin typeface="Times New Roman" panose="02020603050405020304" pitchFamily="18" charset="0"/>
                <a:cs typeface="Times New Roman" panose="02020603050405020304" pitchFamily="18" charset="0"/>
              </a:rPr>
              <a:t>Step 3: Retrieve Word Embeddings Now, we can access the word embeddings for specific words using the trained Word2Vec model</a:t>
            </a:r>
          </a:p>
          <a:p>
            <a:r>
              <a:rPr lang="en-US" sz="2000" dirty="0">
                <a:latin typeface="Times New Roman" panose="02020603050405020304" pitchFamily="18" charset="0"/>
                <a:cs typeface="Times New Roman" panose="02020603050405020304" pitchFamily="18" charset="0"/>
              </a:rPr>
              <a:t>Step 4: Similar Words We can also find words similar to a given word based on their embeddings</a:t>
            </a:r>
          </a:p>
          <a:p>
            <a:r>
              <a:rPr lang="en-US" sz="2000" dirty="0">
                <a:latin typeface="Times New Roman" panose="02020603050405020304" pitchFamily="18" charset="0"/>
                <a:cs typeface="Times New Roman" panose="02020603050405020304" pitchFamily="18" charset="0"/>
              </a:rPr>
              <a:t>Step 5: Word Similarity Additionally, we can measure the similarity between two words</a:t>
            </a:r>
          </a:p>
        </p:txBody>
      </p:sp>
      <p:sp>
        <p:nvSpPr>
          <p:cNvPr id="4" name="Date Placeholder 3">
            <a:extLst>
              <a:ext uri="{FF2B5EF4-FFF2-40B4-BE49-F238E27FC236}">
                <a16:creationId xmlns:a16="http://schemas.microsoft.com/office/drawing/2014/main" id="{4CA602A4-E61F-1A3B-36C1-435AC343D491}"/>
              </a:ext>
            </a:extLst>
          </p:cNvPr>
          <p:cNvSpPr>
            <a:spLocks noGrp="1"/>
          </p:cNvSpPr>
          <p:nvPr>
            <p:ph type="dt" sz="half" idx="10"/>
          </p:nvPr>
        </p:nvSpPr>
        <p:spPr/>
        <p:txBody>
          <a:bodyPr/>
          <a:lstStyle/>
          <a:p>
            <a:fld id="{1285668A-5733-449C-976A-039B81C95650}" type="datetime1">
              <a:rPr lang="en-IN" smtClean="0"/>
              <a:t>03-06-2024</a:t>
            </a:fld>
            <a:r>
              <a:rPr lang="en-IN" dirty="0"/>
              <a:t>	</a:t>
            </a:r>
          </a:p>
        </p:txBody>
      </p:sp>
      <p:sp>
        <p:nvSpPr>
          <p:cNvPr id="5" name="Footer Placeholder 4">
            <a:extLst>
              <a:ext uri="{FF2B5EF4-FFF2-40B4-BE49-F238E27FC236}">
                <a16:creationId xmlns:a16="http://schemas.microsoft.com/office/drawing/2014/main" id="{6B01A696-9202-3248-39DC-0C27EC5106F2}"/>
              </a:ext>
            </a:extLst>
          </p:cNvPr>
          <p:cNvSpPr>
            <a:spLocks noGrp="1"/>
          </p:cNvSpPr>
          <p:nvPr>
            <p:ph type="ftr" sz="quarter" idx="11"/>
          </p:nvPr>
        </p:nvSpPr>
        <p:spPr/>
        <p:txBody>
          <a:bodyPr/>
          <a:lstStyle/>
          <a:p>
            <a:r>
              <a:rPr lang="en-IN" dirty="0"/>
              <a:t>NATURAL LANGUAGE PROCESSING</a:t>
            </a:r>
          </a:p>
        </p:txBody>
      </p:sp>
      <p:sp>
        <p:nvSpPr>
          <p:cNvPr id="6" name="Rectangle 5">
            <a:extLst>
              <a:ext uri="{FF2B5EF4-FFF2-40B4-BE49-F238E27FC236}">
                <a16:creationId xmlns:a16="http://schemas.microsoft.com/office/drawing/2014/main" id="{D4B91372-7258-DB3D-969E-007488E069B6}"/>
              </a:ext>
            </a:extLst>
          </p:cNvPr>
          <p:cNvSpPr/>
          <p:nvPr/>
        </p:nvSpPr>
        <p:spPr>
          <a:xfrm>
            <a:off x="44651" y="559439"/>
            <a:ext cx="12104637" cy="45719"/>
          </a:xfrm>
          <a:prstGeom prst="rect">
            <a:avLst/>
          </a:prstGeom>
          <a:solidFill>
            <a:srgbClr val="EED126"/>
          </a:solidFill>
          <a:ln>
            <a:solidFill>
              <a:srgbClr val="EED1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7" name="Rectangle 6">
            <a:extLst>
              <a:ext uri="{FF2B5EF4-FFF2-40B4-BE49-F238E27FC236}">
                <a16:creationId xmlns:a16="http://schemas.microsoft.com/office/drawing/2014/main" id="{1ADE8F79-90BE-D466-4EDF-B2BB4866900D}"/>
              </a:ext>
            </a:extLst>
          </p:cNvPr>
          <p:cNvSpPr/>
          <p:nvPr/>
        </p:nvSpPr>
        <p:spPr>
          <a:xfrm>
            <a:off x="44651" y="754386"/>
            <a:ext cx="12104637" cy="102956"/>
          </a:xfrm>
          <a:prstGeom prst="rect">
            <a:avLst/>
          </a:prstGeom>
          <a:ln>
            <a:noFill/>
          </a:ln>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a:p>
        </p:txBody>
      </p:sp>
      <p:pic>
        <p:nvPicPr>
          <p:cNvPr id="8" name="Picture 7">
            <a:extLst>
              <a:ext uri="{FF2B5EF4-FFF2-40B4-BE49-F238E27FC236}">
                <a16:creationId xmlns:a16="http://schemas.microsoft.com/office/drawing/2014/main" id="{8F46E9B1-6D8F-EDE3-B7B3-5FEAD9345226}"/>
              </a:ext>
            </a:extLst>
          </p:cNvPr>
          <p:cNvPicPr>
            <a:picLocks noChangeAspect="1"/>
          </p:cNvPicPr>
          <p:nvPr/>
        </p:nvPicPr>
        <p:blipFill>
          <a:blip r:embed="rId2" cstate="print"/>
          <a:stretch>
            <a:fillRect/>
          </a:stretch>
        </p:blipFill>
        <p:spPr>
          <a:xfrm>
            <a:off x="4997652" y="234335"/>
            <a:ext cx="1613952" cy="706104"/>
          </a:xfrm>
          <a:prstGeom prst="rect">
            <a:avLst/>
          </a:prstGeom>
        </p:spPr>
      </p:pic>
    </p:spTree>
    <p:extLst>
      <p:ext uri="{BB962C8B-B14F-4D97-AF65-F5344CB8AC3E}">
        <p14:creationId xmlns:p14="http://schemas.microsoft.com/office/powerpoint/2010/main" val="214403529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F8DEF4-DD82-439C-D5EF-40AD4B27BF4E}"/>
              </a:ext>
            </a:extLst>
          </p:cNvPr>
          <p:cNvSpPr>
            <a:spLocks noGrp="1"/>
          </p:cNvSpPr>
          <p:nvPr>
            <p:ph type="title"/>
          </p:nvPr>
        </p:nvSpPr>
        <p:spPr>
          <a:xfrm>
            <a:off x="139296" y="-385124"/>
            <a:ext cx="10515600" cy="1325563"/>
          </a:xfrm>
        </p:spPr>
        <p:txBody>
          <a:bodyPr>
            <a:normAutofit/>
          </a:bodyPr>
          <a:lstStyle/>
          <a:p>
            <a:r>
              <a:rPr lang="en-US" sz="2400" dirty="0">
                <a:latin typeface="Times New Roman" panose="02020603050405020304" pitchFamily="18" charset="0"/>
                <a:cs typeface="Times New Roman" panose="02020603050405020304" pitchFamily="18" charset="0"/>
              </a:rPr>
              <a:t>Word 2 Vector Example</a:t>
            </a:r>
            <a:endParaRPr lang="en-IN" sz="24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90A51D98-4F8F-D165-F1CA-7203B702C51B}"/>
              </a:ext>
            </a:extLst>
          </p:cNvPr>
          <p:cNvSpPr>
            <a:spLocks noGrp="1"/>
          </p:cNvSpPr>
          <p:nvPr>
            <p:ph idx="1"/>
          </p:nvPr>
        </p:nvSpPr>
        <p:spPr>
          <a:xfrm>
            <a:off x="395561" y="1278375"/>
            <a:ext cx="10594994" cy="5345290"/>
          </a:xfrm>
        </p:spPr>
        <p:txBody>
          <a:bodyPr>
            <a:noAutofit/>
          </a:bodyPr>
          <a:lstStyle/>
          <a:p>
            <a:r>
              <a:rPr lang="en-US" sz="2400" dirty="0">
                <a:latin typeface="Times New Roman" panose="02020603050405020304" pitchFamily="18" charset="0"/>
                <a:cs typeface="Times New Roman" panose="02020603050405020304" pitchFamily="18" charset="0"/>
              </a:rPr>
              <a:t>The resulting word embeddings and similarity scores will depend on the specific corpus and the number of training iterations, but they should capture the semantic relationships between words based on their context in the reviews.</a:t>
            </a:r>
          </a:p>
          <a:p>
            <a:r>
              <a:rPr lang="en-US" sz="2400" dirty="0">
                <a:latin typeface="Times New Roman" panose="02020603050405020304" pitchFamily="18" charset="0"/>
                <a:cs typeface="Times New Roman" panose="02020603050405020304" pitchFamily="18" charset="0"/>
              </a:rPr>
              <a:t>For instance, "fantastic" and "amazing" are likely to have a high similarity score, as they both frequently appear together in positive contexts in the dataset. Similarly, "plot" and "visuals" might also have a reasonable similarity score if they co-occur in sentences discussing movie elements.</a:t>
            </a:r>
          </a:p>
        </p:txBody>
      </p:sp>
      <p:sp>
        <p:nvSpPr>
          <p:cNvPr id="4" name="Date Placeholder 3">
            <a:extLst>
              <a:ext uri="{FF2B5EF4-FFF2-40B4-BE49-F238E27FC236}">
                <a16:creationId xmlns:a16="http://schemas.microsoft.com/office/drawing/2014/main" id="{4CA602A4-E61F-1A3B-36C1-435AC343D491}"/>
              </a:ext>
            </a:extLst>
          </p:cNvPr>
          <p:cNvSpPr>
            <a:spLocks noGrp="1"/>
          </p:cNvSpPr>
          <p:nvPr>
            <p:ph type="dt" sz="half" idx="10"/>
          </p:nvPr>
        </p:nvSpPr>
        <p:spPr/>
        <p:txBody>
          <a:bodyPr/>
          <a:lstStyle/>
          <a:p>
            <a:fld id="{1285668A-5733-449C-976A-039B81C95650}" type="datetime1">
              <a:rPr lang="en-IN" smtClean="0"/>
              <a:t>03-06-2024</a:t>
            </a:fld>
            <a:r>
              <a:rPr lang="en-IN" dirty="0"/>
              <a:t>	</a:t>
            </a:r>
          </a:p>
        </p:txBody>
      </p:sp>
      <p:sp>
        <p:nvSpPr>
          <p:cNvPr id="5" name="Footer Placeholder 4">
            <a:extLst>
              <a:ext uri="{FF2B5EF4-FFF2-40B4-BE49-F238E27FC236}">
                <a16:creationId xmlns:a16="http://schemas.microsoft.com/office/drawing/2014/main" id="{6B01A696-9202-3248-39DC-0C27EC5106F2}"/>
              </a:ext>
            </a:extLst>
          </p:cNvPr>
          <p:cNvSpPr>
            <a:spLocks noGrp="1"/>
          </p:cNvSpPr>
          <p:nvPr>
            <p:ph type="ftr" sz="quarter" idx="11"/>
          </p:nvPr>
        </p:nvSpPr>
        <p:spPr/>
        <p:txBody>
          <a:bodyPr/>
          <a:lstStyle/>
          <a:p>
            <a:r>
              <a:rPr lang="en-IN" dirty="0"/>
              <a:t>NATURAL LANGUAGE PROCESSING</a:t>
            </a:r>
          </a:p>
        </p:txBody>
      </p:sp>
      <p:sp>
        <p:nvSpPr>
          <p:cNvPr id="6" name="Rectangle 5">
            <a:extLst>
              <a:ext uri="{FF2B5EF4-FFF2-40B4-BE49-F238E27FC236}">
                <a16:creationId xmlns:a16="http://schemas.microsoft.com/office/drawing/2014/main" id="{D4B91372-7258-DB3D-969E-007488E069B6}"/>
              </a:ext>
            </a:extLst>
          </p:cNvPr>
          <p:cNvSpPr/>
          <p:nvPr/>
        </p:nvSpPr>
        <p:spPr>
          <a:xfrm>
            <a:off x="44651" y="559439"/>
            <a:ext cx="12104637" cy="45719"/>
          </a:xfrm>
          <a:prstGeom prst="rect">
            <a:avLst/>
          </a:prstGeom>
          <a:solidFill>
            <a:srgbClr val="EED126"/>
          </a:solidFill>
          <a:ln>
            <a:solidFill>
              <a:srgbClr val="EED1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7" name="Rectangle 6">
            <a:extLst>
              <a:ext uri="{FF2B5EF4-FFF2-40B4-BE49-F238E27FC236}">
                <a16:creationId xmlns:a16="http://schemas.microsoft.com/office/drawing/2014/main" id="{1ADE8F79-90BE-D466-4EDF-B2BB4866900D}"/>
              </a:ext>
            </a:extLst>
          </p:cNvPr>
          <p:cNvSpPr/>
          <p:nvPr/>
        </p:nvSpPr>
        <p:spPr>
          <a:xfrm>
            <a:off x="44651" y="754386"/>
            <a:ext cx="12104637" cy="102956"/>
          </a:xfrm>
          <a:prstGeom prst="rect">
            <a:avLst/>
          </a:prstGeom>
          <a:ln>
            <a:noFill/>
          </a:ln>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a:p>
        </p:txBody>
      </p:sp>
      <p:pic>
        <p:nvPicPr>
          <p:cNvPr id="8" name="Picture 7">
            <a:extLst>
              <a:ext uri="{FF2B5EF4-FFF2-40B4-BE49-F238E27FC236}">
                <a16:creationId xmlns:a16="http://schemas.microsoft.com/office/drawing/2014/main" id="{8F46E9B1-6D8F-EDE3-B7B3-5FEAD9345226}"/>
              </a:ext>
            </a:extLst>
          </p:cNvPr>
          <p:cNvPicPr>
            <a:picLocks noChangeAspect="1"/>
          </p:cNvPicPr>
          <p:nvPr/>
        </p:nvPicPr>
        <p:blipFill>
          <a:blip r:embed="rId2" cstate="print"/>
          <a:stretch>
            <a:fillRect/>
          </a:stretch>
        </p:blipFill>
        <p:spPr>
          <a:xfrm>
            <a:off x="4997652" y="234335"/>
            <a:ext cx="1613952" cy="706104"/>
          </a:xfrm>
          <a:prstGeom prst="rect">
            <a:avLst/>
          </a:prstGeom>
        </p:spPr>
      </p:pic>
    </p:spTree>
    <p:extLst>
      <p:ext uri="{BB962C8B-B14F-4D97-AF65-F5344CB8AC3E}">
        <p14:creationId xmlns:p14="http://schemas.microsoft.com/office/powerpoint/2010/main" val="144262167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F8DEF4-DD82-439C-D5EF-40AD4B27BF4E}"/>
              </a:ext>
            </a:extLst>
          </p:cNvPr>
          <p:cNvSpPr>
            <a:spLocks noGrp="1"/>
          </p:cNvSpPr>
          <p:nvPr>
            <p:ph type="title"/>
          </p:nvPr>
        </p:nvSpPr>
        <p:spPr>
          <a:xfrm>
            <a:off x="139296" y="-385124"/>
            <a:ext cx="10515600" cy="1325563"/>
          </a:xfrm>
        </p:spPr>
        <p:txBody>
          <a:bodyPr>
            <a:normAutofit/>
          </a:bodyPr>
          <a:lstStyle/>
          <a:p>
            <a:r>
              <a:rPr lang="en-US" sz="2400" dirty="0">
                <a:latin typeface="Times New Roman" panose="02020603050405020304" pitchFamily="18" charset="0"/>
                <a:cs typeface="Times New Roman" panose="02020603050405020304" pitchFamily="18" charset="0"/>
              </a:rPr>
              <a:t>Language modelling in NLP</a:t>
            </a:r>
            <a:endParaRPr lang="en-IN" sz="24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90A51D98-4F8F-D165-F1CA-7203B702C51B}"/>
              </a:ext>
            </a:extLst>
          </p:cNvPr>
          <p:cNvSpPr>
            <a:spLocks noGrp="1"/>
          </p:cNvSpPr>
          <p:nvPr>
            <p:ph idx="1"/>
          </p:nvPr>
        </p:nvSpPr>
        <p:spPr>
          <a:xfrm>
            <a:off x="395560" y="1278375"/>
            <a:ext cx="11374907" cy="5345290"/>
          </a:xfrm>
        </p:spPr>
        <p:txBody>
          <a:bodyPr>
            <a:noAutofit/>
          </a:bodyPr>
          <a:lstStyle/>
          <a:p>
            <a:pPr algn="just"/>
            <a:r>
              <a:rPr lang="en-US" sz="2000" dirty="0">
                <a:latin typeface="Times New Roman" panose="02020603050405020304" pitchFamily="18" charset="0"/>
                <a:cs typeface="Times New Roman" panose="02020603050405020304" pitchFamily="18" charset="0"/>
              </a:rPr>
              <a:t>Language modeling is a fundamental task in Natural Language Processing (NLP) that involves building a statistical model to predict the probability distribution of words in a given language.</a:t>
            </a:r>
          </a:p>
          <a:p>
            <a:pPr algn="just"/>
            <a:endParaRPr lang="en-US" sz="2000" dirty="0">
              <a:latin typeface="Times New Roman" panose="02020603050405020304" pitchFamily="18" charset="0"/>
              <a:cs typeface="Times New Roman" panose="02020603050405020304" pitchFamily="18" charset="0"/>
            </a:endParaRPr>
          </a:p>
          <a:p>
            <a:pPr algn="just"/>
            <a:r>
              <a:rPr lang="en-US" sz="2000" dirty="0">
                <a:latin typeface="Times New Roman" panose="02020603050405020304" pitchFamily="18" charset="0"/>
                <a:cs typeface="Times New Roman" panose="02020603050405020304" pitchFamily="18" charset="0"/>
              </a:rPr>
              <a:t>The language model learns the patterns and relationships between words in a corpus of text and can be used to generate new text, evaluate the likelihood of a sentence, perform speech recognition, machine translation.</a:t>
            </a:r>
          </a:p>
          <a:p>
            <a:pPr algn="just"/>
            <a:endParaRPr lang="en-US" sz="2000" dirty="0">
              <a:latin typeface="Times New Roman" panose="02020603050405020304" pitchFamily="18" charset="0"/>
              <a:cs typeface="Times New Roman" panose="02020603050405020304" pitchFamily="18" charset="0"/>
            </a:endParaRPr>
          </a:p>
          <a:p>
            <a:pPr algn="just"/>
            <a:r>
              <a:rPr lang="en-US" sz="2000" dirty="0">
                <a:latin typeface="Times New Roman" panose="02020603050405020304" pitchFamily="18" charset="0"/>
                <a:cs typeface="Times New Roman" panose="02020603050405020304" pitchFamily="18" charset="0"/>
              </a:rPr>
              <a:t>In language modeling, the primary goal is to estimate the probability of a sequence of words (a sentence or a phrase) using the conditional probability of each word given its preceding context.</a:t>
            </a:r>
          </a:p>
          <a:p>
            <a:pPr algn="just"/>
            <a:endParaRPr lang="en-US" sz="2000" dirty="0">
              <a:latin typeface="Times New Roman" panose="02020603050405020304" pitchFamily="18" charset="0"/>
              <a:cs typeface="Times New Roman" panose="02020603050405020304" pitchFamily="18" charset="0"/>
            </a:endParaRPr>
          </a:p>
          <a:p>
            <a:pPr algn="just"/>
            <a:r>
              <a:rPr lang="en-US" sz="2000" dirty="0">
                <a:latin typeface="Times New Roman" panose="02020603050405020304" pitchFamily="18" charset="0"/>
                <a:cs typeface="Times New Roman" panose="02020603050405020304" pitchFamily="18" charset="0"/>
              </a:rPr>
              <a:t>The model learns from large amounts of text data to predict the likelihood of a particular word given the previous words in a sentence.</a:t>
            </a:r>
          </a:p>
          <a:p>
            <a:pPr marL="0" indent="0" algn="just">
              <a:buNone/>
            </a:pPr>
            <a:r>
              <a:rPr lang="en-US" sz="1600" dirty="0"/>
              <a:t>	</a:t>
            </a:r>
            <a:endParaRPr lang="en-US" sz="2400" dirty="0">
              <a:latin typeface="Times New Roman" panose="02020603050405020304" pitchFamily="18" charset="0"/>
              <a:cs typeface="Times New Roman" panose="02020603050405020304" pitchFamily="18" charset="0"/>
            </a:endParaRPr>
          </a:p>
        </p:txBody>
      </p:sp>
      <p:sp>
        <p:nvSpPr>
          <p:cNvPr id="4" name="Date Placeholder 3">
            <a:extLst>
              <a:ext uri="{FF2B5EF4-FFF2-40B4-BE49-F238E27FC236}">
                <a16:creationId xmlns:a16="http://schemas.microsoft.com/office/drawing/2014/main" id="{4CA602A4-E61F-1A3B-36C1-435AC343D491}"/>
              </a:ext>
            </a:extLst>
          </p:cNvPr>
          <p:cNvSpPr>
            <a:spLocks noGrp="1"/>
          </p:cNvSpPr>
          <p:nvPr>
            <p:ph type="dt" sz="half" idx="10"/>
          </p:nvPr>
        </p:nvSpPr>
        <p:spPr/>
        <p:txBody>
          <a:bodyPr/>
          <a:lstStyle/>
          <a:p>
            <a:fld id="{1285668A-5733-449C-976A-039B81C95650}" type="datetime1">
              <a:rPr lang="en-IN" smtClean="0"/>
              <a:t>03-06-2024</a:t>
            </a:fld>
            <a:r>
              <a:rPr lang="en-IN" dirty="0"/>
              <a:t>	</a:t>
            </a:r>
          </a:p>
        </p:txBody>
      </p:sp>
      <p:sp>
        <p:nvSpPr>
          <p:cNvPr id="5" name="Footer Placeholder 4">
            <a:extLst>
              <a:ext uri="{FF2B5EF4-FFF2-40B4-BE49-F238E27FC236}">
                <a16:creationId xmlns:a16="http://schemas.microsoft.com/office/drawing/2014/main" id="{6B01A696-9202-3248-39DC-0C27EC5106F2}"/>
              </a:ext>
            </a:extLst>
          </p:cNvPr>
          <p:cNvSpPr>
            <a:spLocks noGrp="1"/>
          </p:cNvSpPr>
          <p:nvPr>
            <p:ph type="ftr" sz="quarter" idx="11"/>
          </p:nvPr>
        </p:nvSpPr>
        <p:spPr/>
        <p:txBody>
          <a:bodyPr/>
          <a:lstStyle/>
          <a:p>
            <a:r>
              <a:rPr lang="en-IN" dirty="0"/>
              <a:t>NATURAL LANGUAGE PROCESSING</a:t>
            </a:r>
          </a:p>
        </p:txBody>
      </p:sp>
      <p:sp>
        <p:nvSpPr>
          <p:cNvPr id="6" name="Rectangle 5">
            <a:extLst>
              <a:ext uri="{FF2B5EF4-FFF2-40B4-BE49-F238E27FC236}">
                <a16:creationId xmlns:a16="http://schemas.microsoft.com/office/drawing/2014/main" id="{D4B91372-7258-DB3D-969E-007488E069B6}"/>
              </a:ext>
            </a:extLst>
          </p:cNvPr>
          <p:cNvSpPr/>
          <p:nvPr/>
        </p:nvSpPr>
        <p:spPr>
          <a:xfrm>
            <a:off x="44651" y="559439"/>
            <a:ext cx="12104637" cy="45719"/>
          </a:xfrm>
          <a:prstGeom prst="rect">
            <a:avLst/>
          </a:prstGeom>
          <a:solidFill>
            <a:srgbClr val="EED126"/>
          </a:solidFill>
          <a:ln>
            <a:solidFill>
              <a:srgbClr val="EED1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7" name="Rectangle 6">
            <a:extLst>
              <a:ext uri="{FF2B5EF4-FFF2-40B4-BE49-F238E27FC236}">
                <a16:creationId xmlns:a16="http://schemas.microsoft.com/office/drawing/2014/main" id="{1ADE8F79-90BE-D466-4EDF-B2BB4866900D}"/>
              </a:ext>
            </a:extLst>
          </p:cNvPr>
          <p:cNvSpPr/>
          <p:nvPr/>
        </p:nvSpPr>
        <p:spPr>
          <a:xfrm>
            <a:off x="44651" y="754386"/>
            <a:ext cx="12104637" cy="102956"/>
          </a:xfrm>
          <a:prstGeom prst="rect">
            <a:avLst/>
          </a:prstGeom>
          <a:ln>
            <a:noFill/>
          </a:ln>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a:p>
        </p:txBody>
      </p:sp>
      <p:pic>
        <p:nvPicPr>
          <p:cNvPr id="8" name="Picture 7">
            <a:extLst>
              <a:ext uri="{FF2B5EF4-FFF2-40B4-BE49-F238E27FC236}">
                <a16:creationId xmlns:a16="http://schemas.microsoft.com/office/drawing/2014/main" id="{8F46E9B1-6D8F-EDE3-B7B3-5FEAD9345226}"/>
              </a:ext>
            </a:extLst>
          </p:cNvPr>
          <p:cNvPicPr>
            <a:picLocks noChangeAspect="1"/>
          </p:cNvPicPr>
          <p:nvPr/>
        </p:nvPicPr>
        <p:blipFill>
          <a:blip r:embed="rId2" cstate="print"/>
          <a:stretch>
            <a:fillRect/>
          </a:stretch>
        </p:blipFill>
        <p:spPr>
          <a:xfrm>
            <a:off x="4997652" y="234335"/>
            <a:ext cx="1613952" cy="706104"/>
          </a:xfrm>
          <a:prstGeom prst="rect">
            <a:avLst/>
          </a:prstGeom>
        </p:spPr>
      </p:pic>
    </p:spTree>
    <p:extLst>
      <p:ext uri="{BB962C8B-B14F-4D97-AF65-F5344CB8AC3E}">
        <p14:creationId xmlns:p14="http://schemas.microsoft.com/office/powerpoint/2010/main" val="113609684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F8DEF4-DD82-439C-D5EF-40AD4B27BF4E}"/>
              </a:ext>
            </a:extLst>
          </p:cNvPr>
          <p:cNvSpPr>
            <a:spLocks noGrp="1"/>
          </p:cNvSpPr>
          <p:nvPr>
            <p:ph type="title"/>
          </p:nvPr>
        </p:nvSpPr>
        <p:spPr>
          <a:xfrm>
            <a:off x="139296" y="-385124"/>
            <a:ext cx="10515600" cy="1325563"/>
          </a:xfrm>
        </p:spPr>
        <p:txBody>
          <a:bodyPr>
            <a:normAutofit/>
          </a:bodyPr>
          <a:lstStyle/>
          <a:p>
            <a:r>
              <a:rPr lang="en-US" sz="2400" dirty="0">
                <a:latin typeface="Times New Roman" panose="02020603050405020304" pitchFamily="18" charset="0"/>
                <a:cs typeface="Times New Roman" panose="02020603050405020304" pitchFamily="18" charset="0"/>
              </a:rPr>
              <a:t>Language modelling in NLP</a:t>
            </a:r>
            <a:endParaRPr lang="en-IN" sz="24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90A51D98-4F8F-D165-F1CA-7203B702C51B}"/>
              </a:ext>
            </a:extLst>
          </p:cNvPr>
          <p:cNvSpPr>
            <a:spLocks noGrp="1"/>
          </p:cNvSpPr>
          <p:nvPr>
            <p:ph idx="1"/>
          </p:nvPr>
        </p:nvSpPr>
        <p:spPr>
          <a:xfrm>
            <a:off x="395561" y="1278375"/>
            <a:ext cx="10594994" cy="5345290"/>
          </a:xfrm>
        </p:spPr>
        <p:txBody>
          <a:bodyPr>
            <a:noAutofit/>
          </a:bodyPr>
          <a:lstStyle/>
          <a:p>
            <a:pPr marL="0" indent="0">
              <a:buNone/>
            </a:pPr>
            <a:r>
              <a:rPr lang="en-US" sz="2400" dirty="0"/>
              <a:t>There are different types of language models, but two prominent approaches are</a:t>
            </a:r>
          </a:p>
          <a:p>
            <a:pPr lvl="1"/>
            <a:r>
              <a:rPr lang="en-US" sz="1800" b="1" dirty="0">
                <a:latin typeface="Times New Roman" panose="02020603050405020304" pitchFamily="18" charset="0"/>
                <a:cs typeface="Times New Roman" panose="02020603050405020304" pitchFamily="18" charset="0"/>
              </a:rPr>
              <a:t>N-gram Language Models</a:t>
            </a:r>
          </a:p>
          <a:p>
            <a:pPr lvl="1"/>
            <a:r>
              <a:rPr lang="en-US" sz="1800" b="1" dirty="0">
                <a:latin typeface="Times New Roman" panose="02020603050405020304" pitchFamily="18" charset="0"/>
                <a:cs typeface="Times New Roman" panose="02020603050405020304" pitchFamily="18" charset="0"/>
              </a:rPr>
              <a:t>Neural Language Models</a:t>
            </a:r>
          </a:p>
          <a:p>
            <a:pPr marL="457200" lvl="1" indent="0">
              <a:buNone/>
            </a:pPr>
            <a:endParaRPr lang="en-US" sz="1800" b="1" dirty="0">
              <a:latin typeface="Times New Roman" panose="02020603050405020304" pitchFamily="18" charset="0"/>
              <a:cs typeface="Times New Roman" panose="02020603050405020304" pitchFamily="18" charset="0"/>
            </a:endParaRPr>
          </a:p>
          <a:p>
            <a:pPr marL="457200" lvl="1" indent="0">
              <a:buNone/>
            </a:pPr>
            <a:r>
              <a:rPr lang="en-US" sz="2000" b="1" dirty="0">
                <a:latin typeface="Times New Roman" panose="02020603050405020304" pitchFamily="18" charset="0"/>
                <a:cs typeface="Times New Roman" panose="02020603050405020304" pitchFamily="18" charset="0"/>
              </a:rPr>
              <a:t>N-gram Language Models</a:t>
            </a:r>
            <a:r>
              <a:rPr lang="en-US" sz="2000" dirty="0">
                <a:latin typeface="Times New Roman" panose="02020603050405020304" pitchFamily="18" charset="0"/>
                <a:cs typeface="Times New Roman" panose="02020603050405020304" pitchFamily="18" charset="0"/>
              </a:rPr>
              <a:t>: N-gram language models are simple and widely used in early NLP tasks. An N-gram model predicts the probability of a word based on the previous (N-1) words in a sentence. </a:t>
            </a:r>
          </a:p>
          <a:p>
            <a:pPr marL="457200" lvl="1" indent="0">
              <a:buNone/>
            </a:pPr>
            <a:r>
              <a:rPr lang="en-US" sz="2000" dirty="0">
                <a:latin typeface="Times New Roman" panose="02020603050405020304" pitchFamily="18" charset="0"/>
                <a:cs typeface="Times New Roman" panose="02020603050405020304" pitchFamily="18" charset="0"/>
              </a:rPr>
              <a:t>For example, a trigram model (3-gram) predicts the probability of a word given the two preceding words. The model estimates the probabilities based on the frequency of word sequences observed in the training data.</a:t>
            </a:r>
          </a:p>
          <a:p>
            <a:pPr marL="457200" lvl="1" indent="0">
              <a:buNone/>
            </a:pPr>
            <a:r>
              <a:rPr lang="en-US" sz="2000" b="1" dirty="0">
                <a:latin typeface="Times New Roman" panose="02020603050405020304" pitchFamily="18" charset="0"/>
                <a:cs typeface="Times New Roman" panose="02020603050405020304" pitchFamily="18" charset="0"/>
              </a:rPr>
              <a:t>Neural Language Models</a:t>
            </a:r>
            <a:r>
              <a:rPr lang="en-US" sz="2000" dirty="0">
                <a:latin typeface="Times New Roman" panose="02020603050405020304" pitchFamily="18" charset="0"/>
                <a:cs typeface="Times New Roman" panose="02020603050405020304" pitchFamily="18" charset="0"/>
              </a:rPr>
              <a:t>: Neural language models, such as recurrent neural networks (RNNs) and transformer-based models, have gained significant popularity in recent years due to their ability to capture long-range dependencies and contextual information</a:t>
            </a:r>
          </a:p>
          <a:p>
            <a:pPr marL="457200" lvl="1" indent="0">
              <a:buNone/>
            </a:pPr>
            <a:r>
              <a:rPr lang="en-US" sz="2000" dirty="0">
                <a:latin typeface="Times New Roman" panose="02020603050405020304" pitchFamily="18" charset="0"/>
                <a:cs typeface="Times New Roman" panose="02020603050405020304" pitchFamily="18" charset="0"/>
              </a:rPr>
              <a:t>These models learn complex patterns in the language and can generate more coherent and contextually relevant text.</a:t>
            </a:r>
          </a:p>
          <a:p>
            <a:endParaRPr lang="en-US" sz="2400" dirty="0">
              <a:latin typeface="Times New Roman" panose="02020603050405020304" pitchFamily="18" charset="0"/>
              <a:cs typeface="Times New Roman" panose="02020603050405020304" pitchFamily="18" charset="0"/>
            </a:endParaRPr>
          </a:p>
        </p:txBody>
      </p:sp>
      <p:sp>
        <p:nvSpPr>
          <p:cNvPr id="4" name="Date Placeholder 3">
            <a:extLst>
              <a:ext uri="{FF2B5EF4-FFF2-40B4-BE49-F238E27FC236}">
                <a16:creationId xmlns:a16="http://schemas.microsoft.com/office/drawing/2014/main" id="{4CA602A4-E61F-1A3B-36C1-435AC343D491}"/>
              </a:ext>
            </a:extLst>
          </p:cNvPr>
          <p:cNvSpPr>
            <a:spLocks noGrp="1"/>
          </p:cNvSpPr>
          <p:nvPr>
            <p:ph type="dt" sz="half" idx="10"/>
          </p:nvPr>
        </p:nvSpPr>
        <p:spPr/>
        <p:txBody>
          <a:bodyPr/>
          <a:lstStyle/>
          <a:p>
            <a:fld id="{1285668A-5733-449C-976A-039B81C95650}" type="datetime1">
              <a:rPr lang="en-IN" smtClean="0"/>
              <a:t>03-06-2024</a:t>
            </a:fld>
            <a:r>
              <a:rPr lang="en-IN" dirty="0"/>
              <a:t>	</a:t>
            </a:r>
          </a:p>
        </p:txBody>
      </p:sp>
      <p:sp>
        <p:nvSpPr>
          <p:cNvPr id="5" name="Footer Placeholder 4">
            <a:extLst>
              <a:ext uri="{FF2B5EF4-FFF2-40B4-BE49-F238E27FC236}">
                <a16:creationId xmlns:a16="http://schemas.microsoft.com/office/drawing/2014/main" id="{6B01A696-9202-3248-39DC-0C27EC5106F2}"/>
              </a:ext>
            </a:extLst>
          </p:cNvPr>
          <p:cNvSpPr>
            <a:spLocks noGrp="1"/>
          </p:cNvSpPr>
          <p:nvPr>
            <p:ph type="ftr" sz="quarter" idx="11"/>
          </p:nvPr>
        </p:nvSpPr>
        <p:spPr/>
        <p:txBody>
          <a:bodyPr/>
          <a:lstStyle/>
          <a:p>
            <a:r>
              <a:rPr lang="en-IN" dirty="0"/>
              <a:t>NATURAL LANGUAGE PROCESSING</a:t>
            </a:r>
          </a:p>
        </p:txBody>
      </p:sp>
      <p:sp>
        <p:nvSpPr>
          <p:cNvPr id="6" name="Rectangle 5">
            <a:extLst>
              <a:ext uri="{FF2B5EF4-FFF2-40B4-BE49-F238E27FC236}">
                <a16:creationId xmlns:a16="http://schemas.microsoft.com/office/drawing/2014/main" id="{D4B91372-7258-DB3D-969E-007488E069B6}"/>
              </a:ext>
            </a:extLst>
          </p:cNvPr>
          <p:cNvSpPr/>
          <p:nvPr/>
        </p:nvSpPr>
        <p:spPr>
          <a:xfrm>
            <a:off x="44651" y="559439"/>
            <a:ext cx="12104637" cy="45719"/>
          </a:xfrm>
          <a:prstGeom prst="rect">
            <a:avLst/>
          </a:prstGeom>
          <a:solidFill>
            <a:srgbClr val="EED126"/>
          </a:solidFill>
          <a:ln>
            <a:solidFill>
              <a:srgbClr val="EED1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7" name="Rectangle 6">
            <a:extLst>
              <a:ext uri="{FF2B5EF4-FFF2-40B4-BE49-F238E27FC236}">
                <a16:creationId xmlns:a16="http://schemas.microsoft.com/office/drawing/2014/main" id="{1ADE8F79-90BE-D466-4EDF-B2BB4866900D}"/>
              </a:ext>
            </a:extLst>
          </p:cNvPr>
          <p:cNvSpPr/>
          <p:nvPr/>
        </p:nvSpPr>
        <p:spPr>
          <a:xfrm>
            <a:off x="44651" y="754386"/>
            <a:ext cx="12104637" cy="102956"/>
          </a:xfrm>
          <a:prstGeom prst="rect">
            <a:avLst/>
          </a:prstGeom>
          <a:ln>
            <a:noFill/>
          </a:ln>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a:p>
        </p:txBody>
      </p:sp>
      <p:pic>
        <p:nvPicPr>
          <p:cNvPr id="8" name="Picture 7">
            <a:extLst>
              <a:ext uri="{FF2B5EF4-FFF2-40B4-BE49-F238E27FC236}">
                <a16:creationId xmlns:a16="http://schemas.microsoft.com/office/drawing/2014/main" id="{8F46E9B1-6D8F-EDE3-B7B3-5FEAD9345226}"/>
              </a:ext>
            </a:extLst>
          </p:cNvPr>
          <p:cNvPicPr>
            <a:picLocks noChangeAspect="1"/>
          </p:cNvPicPr>
          <p:nvPr/>
        </p:nvPicPr>
        <p:blipFill>
          <a:blip r:embed="rId2" cstate="print"/>
          <a:stretch>
            <a:fillRect/>
          </a:stretch>
        </p:blipFill>
        <p:spPr>
          <a:xfrm>
            <a:off x="4997652" y="234335"/>
            <a:ext cx="1613952" cy="706104"/>
          </a:xfrm>
          <a:prstGeom prst="rect">
            <a:avLst/>
          </a:prstGeom>
        </p:spPr>
      </p:pic>
    </p:spTree>
    <p:extLst>
      <p:ext uri="{BB962C8B-B14F-4D97-AF65-F5344CB8AC3E}">
        <p14:creationId xmlns:p14="http://schemas.microsoft.com/office/powerpoint/2010/main" val="114560495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F8DEF4-DD82-439C-D5EF-40AD4B27BF4E}"/>
              </a:ext>
            </a:extLst>
          </p:cNvPr>
          <p:cNvSpPr>
            <a:spLocks noGrp="1"/>
          </p:cNvSpPr>
          <p:nvPr>
            <p:ph type="title"/>
          </p:nvPr>
        </p:nvSpPr>
        <p:spPr>
          <a:xfrm>
            <a:off x="139296" y="-385124"/>
            <a:ext cx="10515600" cy="1325563"/>
          </a:xfrm>
        </p:spPr>
        <p:txBody>
          <a:bodyPr>
            <a:normAutofit/>
          </a:bodyPr>
          <a:lstStyle/>
          <a:p>
            <a:r>
              <a:rPr lang="en-US" sz="2400" b="1" dirty="0">
                <a:latin typeface="Times New Roman" panose="02020603050405020304" pitchFamily="18" charset="0"/>
                <a:cs typeface="Times New Roman" panose="02020603050405020304" pitchFamily="18" charset="0"/>
              </a:rPr>
              <a:t>Language modelling in NLP</a:t>
            </a:r>
            <a:endParaRPr lang="en-IN" sz="24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90A51D98-4F8F-D165-F1CA-7203B702C51B}"/>
              </a:ext>
            </a:extLst>
          </p:cNvPr>
          <p:cNvSpPr>
            <a:spLocks noGrp="1"/>
          </p:cNvSpPr>
          <p:nvPr>
            <p:ph idx="1"/>
          </p:nvPr>
        </p:nvSpPr>
        <p:spPr>
          <a:xfrm>
            <a:off x="395561" y="1278375"/>
            <a:ext cx="10594994" cy="5345290"/>
          </a:xfrm>
        </p:spPr>
        <p:txBody>
          <a:bodyPr>
            <a:noAutofit/>
          </a:bodyPr>
          <a:lstStyle/>
          <a:p>
            <a:r>
              <a:rPr lang="en-US" sz="2000" b="1" dirty="0">
                <a:latin typeface="Times New Roman" panose="02020603050405020304" pitchFamily="18" charset="0"/>
                <a:cs typeface="Times New Roman" panose="02020603050405020304" pitchFamily="18" charset="0"/>
              </a:rPr>
              <a:t>Recurrent Neural Networks (RNNs)</a:t>
            </a:r>
            <a:r>
              <a:rPr lang="en-US" sz="2000" dirty="0">
                <a:latin typeface="Times New Roman" panose="02020603050405020304" pitchFamily="18" charset="0"/>
                <a:cs typeface="Times New Roman" panose="02020603050405020304" pitchFamily="18" charset="0"/>
              </a:rPr>
              <a:t>: RNNs are a class of neural networks designed for sequential data processing. They process input sequences step by step, maintaining a hidden state that captures information from previous steps. </a:t>
            </a:r>
          </a:p>
          <a:p>
            <a:r>
              <a:rPr lang="en-US" sz="2000" dirty="0">
                <a:latin typeface="Times New Roman" panose="02020603050405020304" pitchFamily="18" charset="0"/>
                <a:cs typeface="Times New Roman" panose="02020603050405020304" pitchFamily="18" charset="0"/>
              </a:rPr>
              <a:t>This hidden state acts as the context for the current word prediction. However, RNNs have challenges with capturing long-range dependencies and can suffer from vanishing or exploding gradients.</a:t>
            </a:r>
          </a:p>
          <a:p>
            <a:r>
              <a:rPr lang="en-US" sz="2000" b="1" dirty="0">
                <a:latin typeface="Times New Roman" panose="02020603050405020304" pitchFamily="18" charset="0"/>
                <a:cs typeface="Times New Roman" panose="02020603050405020304" pitchFamily="18" charset="0"/>
              </a:rPr>
              <a:t>Transformer-based Models</a:t>
            </a:r>
            <a:r>
              <a:rPr lang="en-US" sz="2000" dirty="0">
                <a:latin typeface="Times New Roman" panose="02020603050405020304" pitchFamily="18" charset="0"/>
                <a:cs typeface="Times New Roman" panose="02020603050405020304" pitchFamily="18" charset="0"/>
              </a:rPr>
              <a:t>: Transformer-based models, like the famous BERT (Bidirectional Encoder Representations from Transformers) and GPT (Generative Pre-trained Transformer) series, have revolutionized language modeling.</a:t>
            </a:r>
          </a:p>
        </p:txBody>
      </p:sp>
      <p:sp>
        <p:nvSpPr>
          <p:cNvPr id="4" name="Date Placeholder 3">
            <a:extLst>
              <a:ext uri="{FF2B5EF4-FFF2-40B4-BE49-F238E27FC236}">
                <a16:creationId xmlns:a16="http://schemas.microsoft.com/office/drawing/2014/main" id="{4CA602A4-E61F-1A3B-36C1-435AC343D491}"/>
              </a:ext>
            </a:extLst>
          </p:cNvPr>
          <p:cNvSpPr>
            <a:spLocks noGrp="1"/>
          </p:cNvSpPr>
          <p:nvPr>
            <p:ph type="dt" sz="half" idx="10"/>
          </p:nvPr>
        </p:nvSpPr>
        <p:spPr/>
        <p:txBody>
          <a:bodyPr/>
          <a:lstStyle/>
          <a:p>
            <a:fld id="{1285668A-5733-449C-976A-039B81C95650}" type="datetime1">
              <a:rPr lang="en-IN" smtClean="0"/>
              <a:t>03-06-2024</a:t>
            </a:fld>
            <a:r>
              <a:rPr lang="en-IN" dirty="0"/>
              <a:t>	</a:t>
            </a:r>
          </a:p>
        </p:txBody>
      </p:sp>
      <p:sp>
        <p:nvSpPr>
          <p:cNvPr id="5" name="Footer Placeholder 4">
            <a:extLst>
              <a:ext uri="{FF2B5EF4-FFF2-40B4-BE49-F238E27FC236}">
                <a16:creationId xmlns:a16="http://schemas.microsoft.com/office/drawing/2014/main" id="{6B01A696-9202-3248-39DC-0C27EC5106F2}"/>
              </a:ext>
            </a:extLst>
          </p:cNvPr>
          <p:cNvSpPr>
            <a:spLocks noGrp="1"/>
          </p:cNvSpPr>
          <p:nvPr>
            <p:ph type="ftr" sz="quarter" idx="11"/>
          </p:nvPr>
        </p:nvSpPr>
        <p:spPr/>
        <p:txBody>
          <a:bodyPr/>
          <a:lstStyle/>
          <a:p>
            <a:r>
              <a:rPr lang="en-IN" dirty="0"/>
              <a:t>NATURAL LANGUAGE PROCESSING</a:t>
            </a:r>
          </a:p>
        </p:txBody>
      </p:sp>
      <p:sp>
        <p:nvSpPr>
          <p:cNvPr id="6" name="Rectangle 5">
            <a:extLst>
              <a:ext uri="{FF2B5EF4-FFF2-40B4-BE49-F238E27FC236}">
                <a16:creationId xmlns:a16="http://schemas.microsoft.com/office/drawing/2014/main" id="{D4B91372-7258-DB3D-969E-007488E069B6}"/>
              </a:ext>
            </a:extLst>
          </p:cNvPr>
          <p:cNvSpPr/>
          <p:nvPr/>
        </p:nvSpPr>
        <p:spPr>
          <a:xfrm>
            <a:off x="44651" y="559439"/>
            <a:ext cx="12104637" cy="45719"/>
          </a:xfrm>
          <a:prstGeom prst="rect">
            <a:avLst/>
          </a:prstGeom>
          <a:solidFill>
            <a:srgbClr val="EED126"/>
          </a:solidFill>
          <a:ln>
            <a:solidFill>
              <a:srgbClr val="EED1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7" name="Rectangle 6">
            <a:extLst>
              <a:ext uri="{FF2B5EF4-FFF2-40B4-BE49-F238E27FC236}">
                <a16:creationId xmlns:a16="http://schemas.microsoft.com/office/drawing/2014/main" id="{1ADE8F79-90BE-D466-4EDF-B2BB4866900D}"/>
              </a:ext>
            </a:extLst>
          </p:cNvPr>
          <p:cNvSpPr/>
          <p:nvPr/>
        </p:nvSpPr>
        <p:spPr>
          <a:xfrm>
            <a:off x="44651" y="754386"/>
            <a:ext cx="12104637" cy="102956"/>
          </a:xfrm>
          <a:prstGeom prst="rect">
            <a:avLst/>
          </a:prstGeom>
          <a:ln>
            <a:noFill/>
          </a:ln>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a:p>
        </p:txBody>
      </p:sp>
      <p:pic>
        <p:nvPicPr>
          <p:cNvPr id="8" name="Picture 7">
            <a:extLst>
              <a:ext uri="{FF2B5EF4-FFF2-40B4-BE49-F238E27FC236}">
                <a16:creationId xmlns:a16="http://schemas.microsoft.com/office/drawing/2014/main" id="{8F46E9B1-6D8F-EDE3-B7B3-5FEAD9345226}"/>
              </a:ext>
            </a:extLst>
          </p:cNvPr>
          <p:cNvPicPr>
            <a:picLocks noChangeAspect="1"/>
          </p:cNvPicPr>
          <p:nvPr/>
        </p:nvPicPr>
        <p:blipFill>
          <a:blip r:embed="rId2" cstate="print"/>
          <a:stretch>
            <a:fillRect/>
          </a:stretch>
        </p:blipFill>
        <p:spPr>
          <a:xfrm>
            <a:off x="4997652" y="234335"/>
            <a:ext cx="1613952" cy="706104"/>
          </a:xfrm>
          <a:prstGeom prst="rect">
            <a:avLst/>
          </a:prstGeom>
        </p:spPr>
      </p:pic>
    </p:spTree>
    <p:extLst>
      <p:ext uri="{BB962C8B-B14F-4D97-AF65-F5344CB8AC3E}">
        <p14:creationId xmlns:p14="http://schemas.microsoft.com/office/powerpoint/2010/main" val="112587186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0947" y="-29979"/>
            <a:ext cx="10515600" cy="697230"/>
          </a:xfrm>
        </p:spPr>
        <p:txBody>
          <a:bodyPr>
            <a:normAutofit/>
          </a:bodyPr>
          <a:lstStyle/>
          <a:p>
            <a:r>
              <a:rPr lang="en-US" sz="3600" dirty="0">
                <a:latin typeface="Times New Roman" panose="02020603050405020304" pitchFamily="18" charset="0"/>
                <a:cs typeface="Times New Roman" panose="02020603050405020304" pitchFamily="18" charset="0"/>
              </a:rPr>
              <a:t>REFERENCE</a:t>
            </a:r>
          </a:p>
        </p:txBody>
      </p:sp>
      <p:sp>
        <p:nvSpPr>
          <p:cNvPr id="3" name="Content Placeholder 2"/>
          <p:cNvSpPr>
            <a:spLocks noGrp="1"/>
          </p:cNvSpPr>
          <p:nvPr>
            <p:ph idx="1"/>
          </p:nvPr>
        </p:nvSpPr>
        <p:spPr>
          <a:xfrm>
            <a:off x="838200" y="1551305"/>
            <a:ext cx="10515600" cy="4625975"/>
          </a:xfrm>
        </p:spPr>
        <p:txBody>
          <a:bodyPr>
            <a:noAutofit/>
          </a:bodyPr>
          <a:lstStyle/>
          <a:p>
            <a:pPr marL="342900" lvl="0" indent="-342900">
              <a:lnSpc>
                <a:spcPct val="106000"/>
              </a:lnSpc>
              <a:spcAft>
                <a:spcPts val="800"/>
              </a:spcAft>
              <a:buFont typeface="+mj-lt"/>
              <a:buAutoNum type="arabicParenR"/>
            </a:pPr>
            <a:r>
              <a:rPr lang="en-US" sz="1800" dirty="0">
                <a:effectLst/>
                <a:latin typeface="Times New Roman" panose="02020603050405020304" pitchFamily="18" charset="0"/>
                <a:ea typeface="Calibri" panose="020F0502020204030204" pitchFamily="34" charset="0"/>
              </a:rPr>
              <a:t>These are slides by </a:t>
            </a:r>
            <a:r>
              <a:rPr lang="en-US" sz="1800" dirty="0" err="1">
                <a:effectLst/>
                <a:latin typeface="Times New Roman" panose="02020603050405020304" pitchFamily="18" charset="0"/>
                <a:ea typeface="Calibri" panose="020F0502020204030204" pitchFamily="34" charset="0"/>
              </a:rPr>
              <a:t>stanford</a:t>
            </a:r>
            <a:r>
              <a:rPr lang="en-US" sz="1800" dirty="0">
                <a:effectLst/>
                <a:latin typeface="Times New Roman" panose="02020603050405020304" pitchFamily="18" charset="0"/>
                <a:ea typeface="Calibri" panose="020F0502020204030204" pitchFamily="34" charset="0"/>
              </a:rPr>
              <a:t> for all topics – </a:t>
            </a:r>
            <a:endParaRPr lang="en-IN" sz="1800" dirty="0">
              <a:effectLst/>
              <a:latin typeface="Calibri" panose="020F0502020204030204" pitchFamily="34" charset="0"/>
              <a:ea typeface="Calibri" panose="020F0502020204030204" pitchFamily="34" charset="0"/>
            </a:endParaRPr>
          </a:p>
          <a:p>
            <a:pPr marL="457200">
              <a:lnSpc>
                <a:spcPct val="115000"/>
              </a:lnSpc>
            </a:pPr>
            <a:r>
              <a:rPr lang="en-US" sz="1800" u="sng" dirty="0">
                <a:solidFill>
                  <a:srgbClr val="0563C1"/>
                </a:solidFill>
                <a:effectLst/>
                <a:latin typeface="Times New Roman" panose="02020603050405020304" pitchFamily="18" charset="0"/>
                <a:ea typeface="Calibri" panose="020F0502020204030204" pitchFamily="34" charset="0"/>
                <a:hlinkClick r:id="rId2"/>
              </a:rPr>
              <a:t>https://web.stanford.edu/~jurafsky/NLPCourseraSlides.html</a:t>
            </a:r>
            <a:endParaRPr lang="en-IN" sz="1800" u="sng" dirty="0">
              <a:solidFill>
                <a:srgbClr val="0563C1"/>
              </a:solidFill>
              <a:latin typeface="Calibri" panose="020F0502020204030204" pitchFamily="34" charset="0"/>
              <a:ea typeface="Calibri" panose="020F0502020204030204" pitchFamily="34" charset="0"/>
            </a:endParaRPr>
          </a:p>
          <a:p>
            <a:pPr indent="0">
              <a:lnSpc>
                <a:spcPct val="115000"/>
              </a:lnSpc>
              <a:buNone/>
            </a:pPr>
            <a:r>
              <a:rPr lang="en-IN" sz="1800" u="sng" dirty="0">
                <a:solidFill>
                  <a:srgbClr val="0563C1"/>
                </a:solidFill>
                <a:effectLst/>
                <a:latin typeface="Calibri" panose="020F0502020204030204" pitchFamily="34" charset="0"/>
                <a:ea typeface="Calibri" panose="020F0502020204030204" pitchFamily="34" charset="0"/>
              </a:rPr>
              <a:t>2) </a:t>
            </a:r>
            <a:r>
              <a:rPr lang="en-US" sz="1800" dirty="0">
                <a:effectLst/>
                <a:latin typeface="Times New Roman" panose="02020603050405020304" pitchFamily="18" charset="0"/>
                <a:ea typeface="Calibri" panose="020F0502020204030204" pitchFamily="34" charset="0"/>
              </a:rPr>
              <a:t>This is e book which can be followed</a:t>
            </a:r>
            <a:endParaRPr lang="en-IN" sz="1800" dirty="0">
              <a:effectLst/>
              <a:latin typeface="Calibri" panose="020F0502020204030204" pitchFamily="34" charset="0"/>
              <a:ea typeface="Calibri" panose="020F0502020204030204" pitchFamily="34" charset="0"/>
            </a:endParaRPr>
          </a:p>
          <a:p>
            <a:pPr marL="457200">
              <a:lnSpc>
                <a:spcPct val="115000"/>
              </a:lnSpc>
            </a:pPr>
            <a:r>
              <a:rPr lang="en-US" sz="1800" u="sng" dirty="0">
                <a:solidFill>
                  <a:srgbClr val="0563C1"/>
                </a:solidFill>
                <a:effectLst/>
                <a:latin typeface="Times New Roman" panose="02020603050405020304" pitchFamily="18" charset="0"/>
                <a:ea typeface="Calibri" panose="020F0502020204030204" pitchFamily="34" charset="0"/>
                <a:hlinkClick r:id="rId3"/>
              </a:rPr>
              <a:t>https://web.stanford.edu/~jurafsky/slp3/ed3book.pdf</a:t>
            </a:r>
            <a:endParaRPr lang="en-US" sz="1800" u="sng" dirty="0">
              <a:solidFill>
                <a:srgbClr val="0563C1"/>
              </a:solidFill>
              <a:latin typeface="Times New Roman" panose="02020603050405020304" pitchFamily="18" charset="0"/>
              <a:ea typeface="Calibri" panose="020F0502020204030204" pitchFamily="34" charset="0"/>
            </a:endParaRPr>
          </a:p>
          <a:p>
            <a:pPr indent="0">
              <a:lnSpc>
                <a:spcPct val="115000"/>
              </a:lnSpc>
              <a:buNone/>
            </a:pPr>
            <a:r>
              <a:rPr lang="en-US" sz="1800" u="sng" dirty="0">
                <a:solidFill>
                  <a:srgbClr val="0563C1"/>
                </a:solidFill>
                <a:latin typeface="Times New Roman" panose="02020603050405020304" pitchFamily="18" charset="0"/>
                <a:ea typeface="Calibri" panose="020F0502020204030204" pitchFamily="34" charset="0"/>
              </a:rPr>
              <a:t>3</a:t>
            </a:r>
            <a:r>
              <a:rPr lang="en-IN" sz="1800" u="sng" dirty="0">
                <a:solidFill>
                  <a:srgbClr val="0563C1"/>
                </a:solidFill>
                <a:latin typeface="Calibri" panose="020F0502020204030204" pitchFamily="34" charset="0"/>
                <a:ea typeface="Calibri" panose="020F0502020204030204" pitchFamily="34" charset="0"/>
              </a:rPr>
              <a:t>) </a:t>
            </a:r>
            <a:r>
              <a:rPr lang="en-US" sz="1800" dirty="0">
                <a:effectLst/>
                <a:latin typeface="Times New Roman" panose="02020603050405020304" pitchFamily="18" charset="0"/>
                <a:ea typeface="Calibri" panose="020F0502020204030204" pitchFamily="34" charset="0"/>
              </a:rPr>
              <a:t>This is the channel by dan </a:t>
            </a:r>
            <a:r>
              <a:rPr lang="en-US" sz="1800" dirty="0" err="1">
                <a:effectLst/>
                <a:latin typeface="Times New Roman" panose="02020603050405020304" pitchFamily="18" charset="0"/>
                <a:ea typeface="Calibri" panose="020F0502020204030204" pitchFamily="34" charset="0"/>
              </a:rPr>
              <a:t>jurafsky</a:t>
            </a:r>
            <a:r>
              <a:rPr lang="en-US" sz="1800" dirty="0">
                <a:effectLst/>
                <a:latin typeface="Times New Roman" panose="02020603050405020304" pitchFamily="18" charset="0"/>
                <a:ea typeface="Calibri" panose="020F0502020204030204" pitchFamily="34" charset="0"/>
              </a:rPr>
              <a:t> and manning where they teach each topic from zero level.</a:t>
            </a:r>
            <a:endParaRPr lang="en-IN" sz="1800" dirty="0">
              <a:effectLst/>
              <a:latin typeface="Calibri" panose="020F0502020204030204" pitchFamily="34" charset="0"/>
              <a:ea typeface="Calibri" panose="020F0502020204030204" pitchFamily="34" charset="0"/>
            </a:endParaRPr>
          </a:p>
          <a:p>
            <a:pPr marL="457200">
              <a:lnSpc>
                <a:spcPct val="115000"/>
              </a:lnSpc>
              <a:spcAft>
                <a:spcPts val="1000"/>
              </a:spcAft>
            </a:pPr>
            <a:r>
              <a:rPr lang="en-US" sz="1800" dirty="0">
                <a:effectLst/>
                <a:latin typeface="Times New Roman" panose="02020603050405020304" pitchFamily="18" charset="0"/>
                <a:ea typeface="Calibri" panose="020F0502020204030204" pitchFamily="34" charset="0"/>
                <a:hlinkClick r:id="rId4"/>
              </a:rPr>
              <a:t>https://www.youtube.com/watch?v=808M7q8QX0E&amp;list=PLaZQkZp6WhWyvdiP49JG-rjyTPck_hvEu</a:t>
            </a:r>
            <a:endParaRPr lang="en-US" sz="1800" dirty="0">
              <a:effectLst/>
              <a:latin typeface="Times New Roman" panose="02020603050405020304" pitchFamily="18" charset="0"/>
              <a:ea typeface="Calibri" panose="020F0502020204030204" pitchFamily="34" charset="0"/>
            </a:endParaRPr>
          </a:p>
          <a:p>
            <a:pPr indent="0">
              <a:lnSpc>
                <a:spcPct val="115000"/>
              </a:lnSpc>
              <a:spcAft>
                <a:spcPts val="1000"/>
              </a:spcAft>
              <a:buNone/>
            </a:pPr>
            <a:r>
              <a:rPr lang="en-US" sz="1800" dirty="0">
                <a:latin typeface="Times New Roman" panose="02020603050405020304" pitchFamily="18" charset="0"/>
                <a:ea typeface="Calibri" panose="020F0502020204030204" pitchFamily="34" charset="0"/>
              </a:rPr>
              <a:t>4) </a:t>
            </a:r>
            <a:r>
              <a:rPr lang="en-US" sz="2000" dirty="0">
                <a:latin typeface="Times New Roman" panose="02020603050405020304" charset="0"/>
                <a:cs typeface="Times New Roman" panose="02020603050405020304" charset="0"/>
                <a:hlinkClick r:id="rId5"/>
              </a:rPr>
              <a:t>https://www.shiksha.com/online-courses/articles/pos-tagging-in-nlp/</a:t>
            </a:r>
            <a:endParaRPr lang="en-US" sz="2000" dirty="0">
              <a:latin typeface="Times New Roman" panose="02020603050405020304" charset="0"/>
              <a:cs typeface="Times New Roman" panose="02020603050405020304" charset="0"/>
            </a:endParaRPr>
          </a:p>
          <a:p>
            <a:pPr indent="0">
              <a:lnSpc>
                <a:spcPct val="115000"/>
              </a:lnSpc>
              <a:spcAft>
                <a:spcPts val="1000"/>
              </a:spcAft>
              <a:buNone/>
            </a:pPr>
            <a:r>
              <a:rPr lang="en-US" sz="2000" dirty="0">
                <a:latin typeface="Times New Roman" panose="02020603050405020304" charset="0"/>
                <a:cs typeface="Times New Roman" panose="02020603050405020304" charset="0"/>
              </a:rPr>
              <a:t>5) https://web.stanford.edu/~jurafsky/slp3/</a:t>
            </a:r>
          </a:p>
          <a:p>
            <a:pPr marL="0" indent="0" algn="just">
              <a:buNone/>
            </a:pPr>
            <a:endParaRPr lang="en-US" sz="2000" dirty="0">
              <a:latin typeface="Times New Roman" panose="02020603050405020304" charset="0"/>
              <a:cs typeface="Times New Roman" panose="02020603050405020304" charset="0"/>
            </a:endParaRPr>
          </a:p>
        </p:txBody>
      </p:sp>
      <p:sp>
        <p:nvSpPr>
          <p:cNvPr id="4" name="Date Placeholder 3">
            <a:extLst>
              <a:ext uri="{FF2B5EF4-FFF2-40B4-BE49-F238E27FC236}">
                <a16:creationId xmlns:a16="http://schemas.microsoft.com/office/drawing/2014/main" id="{7C02F629-25DD-5D5C-B98F-735485E3F8A4}"/>
              </a:ext>
            </a:extLst>
          </p:cNvPr>
          <p:cNvSpPr>
            <a:spLocks noGrp="1"/>
          </p:cNvSpPr>
          <p:nvPr>
            <p:ph type="dt" sz="half" idx="10"/>
          </p:nvPr>
        </p:nvSpPr>
        <p:spPr/>
        <p:txBody>
          <a:bodyPr/>
          <a:lstStyle/>
          <a:p>
            <a:fld id="{8D7890E3-A9BC-4FA7-B10C-D944C72B88FF}" type="datetime1">
              <a:rPr lang="en-IN" smtClean="0"/>
              <a:t>03-06-2024</a:t>
            </a:fld>
            <a:endParaRPr lang="en-IN"/>
          </a:p>
        </p:txBody>
      </p:sp>
      <p:sp>
        <p:nvSpPr>
          <p:cNvPr id="5" name="Footer Placeholder 4">
            <a:extLst>
              <a:ext uri="{FF2B5EF4-FFF2-40B4-BE49-F238E27FC236}">
                <a16:creationId xmlns:a16="http://schemas.microsoft.com/office/drawing/2014/main" id="{5ECB7518-9000-DD07-14D8-88B8C8CA3662}"/>
              </a:ext>
            </a:extLst>
          </p:cNvPr>
          <p:cNvSpPr>
            <a:spLocks noGrp="1"/>
          </p:cNvSpPr>
          <p:nvPr>
            <p:ph type="ftr" sz="quarter" idx="11"/>
          </p:nvPr>
        </p:nvSpPr>
        <p:spPr/>
        <p:txBody>
          <a:bodyPr/>
          <a:lstStyle/>
          <a:p>
            <a:r>
              <a:rPr lang="en-IN"/>
              <a:t>NATURAL LANGUAGE PROCESSING</a:t>
            </a:r>
          </a:p>
        </p:txBody>
      </p:sp>
      <p:sp>
        <p:nvSpPr>
          <p:cNvPr id="6" name="Rectangle 5">
            <a:extLst>
              <a:ext uri="{FF2B5EF4-FFF2-40B4-BE49-F238E27FC236}">
                <a16:creationId xmlns:a16="http://schemas.microsoft.com/office/drawing/2014/main" id="{2EE922AF-32A8-BE31-35B9-A8497D053472}"/>
              </a:ext>
            </a:extLst>
          </p:cNvPr>
          <p:cNvSpPr/>
          <p:nvPr/>
        </p:nvSpPr>
        <p:spPr>
          <a:xfrm>
            <a:off x="44651" y="561839"/>
            <a:ext cx="12104637" cy="45719"/>
          </a:xfrm>
          <a:prstGeom prst="rect">
            <a:avLst/>
          </a:prstGeom>
          <a:solidFill>
            <a:srgbClr val="EED126"/>
          </a:solidFill>
          <a:ln>
            <a:solidFill>
              <a:srgbClr val="EED1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7" name="Rectangle 6">
            <a:extLst>
              <a:ext uri="{FF2B5EF4-FFF2-40B4-BE49-F238E27FC236}">
                <a16:creationId xmlns:a16="http://schemas.microsoft.com/office/drawing/2014/main" id="{F1E3B3D4-E46D-985A-6337-D8BACACB6709}"/>
              </a:ext>
            </a:extLst>
          </p:cNvPr>
          <p:cNvSpPr/>
          <p:nvPr/>
        </p:nvSpPr>
        <p:spPr>
          <a:xfrm>
            <a:off x="44651" y="756786"/>
            <a:ext cx="12104637" cy="102956"/>
          </a:xfrm>
          <a:prstGeom prst="rect">
            <a:avLst/>
          </a:prstGeom>
          <a:ln>
            <a:noFill/>
          </a:ln>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a:p>
        </p:txBody>
      </p:sp>
      <p:pic>
        <p:nvPicPr>
          <p:cNvPr id="8" name="Picture 7">
            <a:extLst>
              <a:ext uri="{FF2B5EF4-FFF2-40B4-BE49-F238E27FC236}">
                <a16:creationId xmlns:a16="http://schemas.microsoft.com/office/drawing/2014/main" id="{C4C56F17-9A0C-E5DD-6B23-4427FEC508D2}"/>
              </a:ext>
            </a:extLst>
          </p:cNvPr>
          <p:cNvPicPr>
            <a:picLocks noChangeAspect="1"/>
          </p:cNvPicPr>
          <p:nvPr/>
        </p:nvPicPr>
        <p:blipFill>
          <a:blip r:embed="rId6" cstate="print"/>
          <a:stretch>
            <a:fillRect/>
          </a:stretch>
        </p:blipFill>
        <p:spPr>
          <a:xfrm>
            <a:off x="4997652" y="236735"/>
            <a:ext cx="1613952" cy="706104"/>
          </a:xfrm>
          <a:prstGeom prst="rect">
            <a:avLst/>
          </a:prstGeom>
        </p:spPr>
      </p:pic>
    </p:spTree>
    <p:extLst>
      <p:ext uri="{BB962C8B-B14F-4D97-AF65-F5344CB8AC3E}">
        <p14:creationId xmlns:p14="http://schemas.microsoft.com/office/powerpoint/2010/main" val="6081678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0088D-12D4-E189-6352-84BBE7C4C650}"/>
              </a:ext>
            </a:extLst>
          </p:cNvPr>
          <p:cNvSpPr>
            <a:spLocks noGrp="1"/>
          </p:cNvSpPr>
          <p:nvPr>
            <p:ph type="title"/>
          </p:nvPr>
        </p:nvSpPr>
        <p:spPr>
          <a:xfrm>
            <a:off x="838200" y="0"/>
            <a:ext cx="10515600" cy="791322"/>
          </a:xfrm>
        </p:spPr>
        <p:txBody>
          <a:bodyPr>
            <a:normAutofit/>
          </a:bodyPr>
          <a:lstStyle/>
          <a:p>
            <a:pPr algn="ctr"/>
            <a:r>
              <a:rPr lang="en-IN" sz="4000" b="1" i="1" dirty="0"/>
              <a:t>What is NLP?</a:t>
            </a:r>
          </a:p>
        </p:txBody>
      </p:sp>
      <p:sp>
        <p:nvSpPr>
          <p:cNvPr id="3" name="Content Placeholder 2">
            <a:extLst>
              <a:ext uri="{FF2B5EF4-FFF2-40B4-BE49-F238E27FC236}">
                <a16:creationId xmlns:a16="http://schemas.microsoft.com/office/drawing/2014/main" id="{6F22B078-4538-74BD-D31B-60EE4A702EFA}"/>
              </a:ext>
            </a:extLst>
          </p:cNvPr>
          <p:cNvSpPr>
            <a:spLocks noGrp="1"/>
          </p:cNvSpPr>
          <p:nvPr>
            <p:ph idx="1"/>
          </p:nvPr>
        </p:nvSpPr>
        <p:spPr>
          <a:xfrm>
            <a:off x="198136" y="1682425"/>
            <a:ext cx="11698942" cy="4351338"/>
          </a:xfrm>
        </p:spPr>
        <p:txBody>
          <a:bodyPr>
            <a:normAutofit/>
          </a:bodyPr>
          <a:lstStyle/>
          <a:p>
            <a:pPr algn="just"/>
            <a:r>
              <a:rPr lang="en-US" b="0" i="0" u="none" strike="noStrike" dirty="0">
                <a:effectLst/>
                <a:latin typeface="Times New Roman" panose="02020603050405020304" pitchFamily="18" charset="0"/>
                <a:cs typeface="Times New Roman" panose="02020603050405020304" pitchFamily="18" charset="0"/>
              </a:rPr>
              <a:t>Natural language processing (NLP)</a:t>
            </a:r>
            <a:r>
              <a:rPr lang="en-US" b="0" i="0" dirty="0">
                <a:solidFill>
                  <a:srgbClr val="212121"/>
                </a:solidFill>
                <a:effectLst/>
                <a:latin typeface="Times New Roman" panose="02020603050405020304" pitchFamily="18" charset="0"/>
                <a:cs typeface="Times New Roman" panose="02020603050405020304" pitchFamily="18" charset="0"/>
              </a:rPr>
              <a:t> is a branch of artificial intelligence (AI) that enables machines to understand human language.</a:t>
            </a:r>
            <a:endParaRPr lang="en-US" dirty="0">
              <a:solidFill>
                <a:srgbClr val="212121"/>
              </a:solidFill>
              <a:latin typeface="Times New Roman" panose="02020603050405020304" pitchFamily="18" charset="0"/>
              <a:cs typeface="Times New Roman" panose="02020603050405020304" pitchFamily="18" charset="0"/>
            </a:endParaRPr>
          </a:p>
          <a:p>
            <a:pPr algn="just"/>
            <a:r>
              <a:rPr lang="en-US" b="0" i="0" dirty="0">
                <a:solidFill>
                  <a:srgbClr val="212121"/>
                </a:solidFill>
                <a:effectLst/>
                <a:latin typeface="Times New Roman" panose="02020603050405020304" pitchFamily="18" charset="0"/>
                <a:cs typeface="Times New Roman" panose="02020603050405020304" pitchFamily="18" charset="0"/>
              </a:rPr>
              <a:t>The main intention of NLP is to build systems that are able to make sense of text </a:t>
            </a:r>
            <a:r>
              <a:rPr lang="en-US" b="0" i="0">
                <a:solidFill>
                  <a:srgbClr val="212121"/>
                </a:solidFill>
                <a:effectLst/>
                <a:latin typeface="Times New Roman" panose="02020603050405020304" pitchFamily="18" charset="0"/>
                <a:cs typeface="Times New Roman" panose="02020603050405020304" pitchFamily="18" charset="0"/>
              </a:rPr>
              <a:t>and audio</a:t>
            </a:r>
            <a:endParaRPr lang="en-US" b="0" i="0" dirty="0">
              <a:solidFill>
                <a:srgbClr val="212121"/>
              </a:solidFill>
              <a:effectLst/>
              <a:latin typeface="Times New Roman" panose="02020603050405020304" pitchFamily="18" charset="0"/>
              <a:cs typeface="Times New Roman" panose="02020603050405020304" pitchFamily="18" charset="0"/>
            </a:endParaRPr>
          </a:p>
          <a:p>
            <a:pPr algn="just"/>
            <a:r>
              <a:rPr lang="en-US" dirty="0">
                <a:solidFill>
                  <a:srgbClr val="212121"/>
                </a:solidFill>
                <a:latin typeface="Times New Roman" panose="02020603050405020304" pitchFamily="18" charset="0"/>
                <a:cs typeface="Times New Roman" panose="02020603050405020304" pitchFamily="18" charset="0"/>
              </a:rPr>
              <a:t>T</a:t>
            </a:r>
            <a:r>
              <a:rPr lang="en-US" b="0" i="0" dirty="0">
                <a:solidFill>
                  <a:srgbClr val="212121"/>
                </a:solidFill>
                <a:effectLst/>
                <a:latin typeface="Times New Roman" panose="02020603050405020304" pitchFamily="18" charset="0"/>
                <a:cs typeface="Times New Roman" panose="02020603050405020304" pitchFamily="18" charset="0"/>
              </a:rPr>
              <a:t>hen automatically execute tasks like spell-check, text translation, topic classification, etc.</a:t>
            </a:r>
            <a:endParaRPr lang="en-US" b="0" i="0" dirty="0">
              <a:solidFill>
                <a:srgbClr val="333333"/>
              </a:solidFill>
              <a:effectLst/>
              <a:latin typeface="Times New Roman" panose="02020603050405020304" pitchFamily="18" charset="0"/>
              <a:cs typeface="Times New Roman" panose="02020603050405020304" pitchFamily="18" charset="0"/>
            </a:endParaRPr>
          </a:p>
        </p:txBody>
      </p:sp>
      <p:pic>
        <p:nvPicPr>
          <p:cNvPr id="2052" name="Picture 4">
            <a:extLst>
              <a:ext uri="{FF2B5EF4-FFF2-40B4-BE49-F238E27FC236}">
                <a16:creationId xmlns:a16="http://schemas.microsoft.com/office/drawing/2014/main" id="{2FCD3763-3D15-855D-E834-66DD6281A3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99572" y="4007886"/>
            <a:ext cx="4697506" cy="2531026"/>
          </a:xfrm>
          <a:prstGeom prst="rect">
            <a:avLst/>
          </a:prstGeom>
          <a:noFill/>
          <a:extLst>
            <a:ext uri="{909E8E84-426E-40DD-AFC4-6F175D3DCCD1}">
              <a14:hiddenFill xmlns:a14="http://schemas.microsoft.com/office/drawing/2010/main">
                <a:solidFill>
                  <a:srgbClr val="FFFFFF"/>
                </a:solidFill>
              </a14:hiddenFill>
            </a:ext>
          </a:extLst>
        </p:spPr>
      </p:pic>
      <p:sp>
        <p:nvSpPr>
          <p:cNvPr id="4" name="Date Placeholder 3">
            <a:extLst>
              <a:ext uri="{FF2B5EF4-FFF2-40B4-BE49-F238E27FC236}">
                <a16:creationId xmlns:a16="http://schemas.microsoft.com/office/drawing/2014/main" id="{D4DA0F60-05B6-188C-4CBB-96407FFAA895}"/>
              </a:ext>
            </a:extLst>
          </p:cNvPr>
          <p:cNvSpPr>
            <a:spLocks noGrp="1"/>
          </p:cNvSpPr>
          <p:nvPr>
            <p:ph type="dt" sz="half" idx="10"/>
          </p:nvPr>
        </p:nvSpPr>
        <p:spPr/>
        <p:txBody>
          <a:bodyPr/>
          <a:lstStyle/>
          <a:p>
            <a:fld id="{8C44F230-7CD6-4ADC-A6FF-05207E807650}" type="datetime1">
              <a:rPr lang="en-IN" smtClean="0"/>
              <a:t>03-06-2024</a:t>
            </a:fld>
            <a:endParaRPr lang="en-IN"/>
          </a:p>
        </p:txBody>
      </p:sp>
      <p:sp>
        <p:nvSpPr>
          <p:cNvPr id="5" name="Footer Placeholder 4">
            <a:extLst>
              <a:ext uri="{FF2B5EF4-FFF2-40B4-BE49-F238E27FC236}">
                <a16:creationId xmlns:a16="http://schemas.microsoft.com/office/drawing/2014/main" id="{973273AA-3CC0-EC3E-BCC7-31A2D507BD67}"/>
              </a:ext>
            </a:extLst>
          </p:cNvPr>
          <p:cNvSpPr>
            <a:spLocks noGrp="1"/>
          </p:cNvSpPr>
          <p:nvPr>
            <p:ph type="ftr" sz="quarter" idx="11"/>
          </p:nvPr>
        </p:nvSpPr>
        <p:spPr/>
        <p:txBody>
          <a:bodyPr/>
          <a:lstStyle/>
          <a:p>
            <a:r>
              <a:rPr lang="en-IN"/>
              <a:t>NATURAL LANGUAGE PROCESSING</a:t>
            </a:r>
          </a:p>
        </p:txBody>
      </p:sp>
      <p:sp>
        <p:nvSpPr>
          <p:cNvPr id="6" name="Rectangle 5">
            <a:extLst>
              <a:ext uri="{FF2B5EF4-FFF2-40B4-BE49-F238E27FC236}">
                <a16:creationId xmlns:a16="http://schemas.microsoft.com/office/drawing/2014/main" id="{CE24D7EB-8BC3-8FD0-720E-7F295770DC14}"/>
              </a:ext>
            </a:extLst>
          </p:cNvPr>
          <p:cNvSpPr/>
          <p:nvPr/>
        </p:nvSpPr>
        <p:spPr>
          <a:xfrm>
            <a:off x="0" y="1068190"/>
            <a:ext cx="12104637" cy="45719"/>
          </a:xfrm>
          <a:prstGeom prst="rect">
            <a:avLst/>
          </a:prstGeom>
          <a:solidFill>
            <a:srgbClr val="EED126"/>
          </a:solidFill>
          <a:ln>
            <a:solidFill>
              <a:srgbClr val="EED1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7" name="Rectangle 6">
            <a:extLst>
              <a:ext uri="{FF2B5EF4-FFF2-40B4-BE49-F238E27FC236}">
                <a16:creationId xmlns:a16="http://schemas.microsoft.com/office/drawing/2014/main" id="{DEEB4AA1-C638-3B93-6743-95455E830AB1}"/>
              </a:ext>
            </a:extLst>
          </p:cNvPr>
          <p:cNvSpPr/>
          <p:nvPr/>
        </p:nvSpPr>
        <p:spPr>
          <a:xfrm>
            <a:off x="0" y="1263137"/>
            <a:ext cx="12104637" cy="102956"/>
          </a:xfrm>
          <a:prstGeom prst="rect">
            <a:avLst/>
          </a:prstGeom>
          <a:ln>
            <a:noFill/>
          </a:ln>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a:p>
        </p:txBody>
      </p:sp>
      <p:pic>
        <p:nvPicPr>
          <p:cNvPr id="8" name="Picture 7">
            <a:extLst>
              <a:ext uri="{FF2B5EF4-FFF2-40B4-BE49-F238E27FC236}">
                <a16:creationId xmlns:a16="http://schemas.microsoft.com/office/drawing/2014/main" id="{44289698-4744-364D-A209-EC8316FF93CA}"/>
              </a:ext>
            </a:extLst>
          </p:cNvPr>
          <p:cNvPicPr>
            <a:picLocks noChangeAspect="1"/>
          </p:cNvPicPr>
          <p:nvPr/>
        </p:nvPicPr>
        <p:blipFill>
          <a:blip r:embed="rId3" cstate="print"/>
          <a:stretch>
            <a:fillRect/>
          </a:stretch>
        </p:blipFill>
        <p:spPr>
          <a:xfrm>
            <a:off x="4953001" y="743086"/>
            <a:ext cx="1613952" cy="706104"/>
          </a:xfrm>
          <a:prstGeom prst="rect">
            <a:avLst/>
          </a:prstGeom>
        </p:spPr>
      </p:pic>
    </p:spTree>
    <p:extLst>
      <p:ext uri="{BB962C8B-B14F-4D97-AF65-F5344CB8AC3E}">
        <p14:creationId xmlns:p14="http://schemas.microsoft.com/office/powerpoint/2010/main" val="36774460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oter Placeholder 4">
            <a:extLst>
              <a:ext uri="{FF2B5EF4-FFF2-40B4-BE49-F238E27FC236}">
                <a16:creationId xmlns:a16="http://schemas.microsoft.com/office/drawing/2014/main" id="{2FD4BEF8-6609-7F4A-D664-D362DB434B26}"/>
              </a:ext>
            </a:extLst>
          </p:cNvPr>
          <p:cNvSpPr>
            <a:spLocks noGrp="1"/>
          </p:cNvSpPr>
          <p:nvPr>
            <p:ph type="ftr" sz="quarter" idx="11"/>
          </p:nvPr>
        </p:nvSpPr>
        <p:spPr>
          <a:xfrm>
            <a:off x="4038600" y="6509963"/>
            <a:ext cx="4114800" cy="365125"/>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2400">
                <a:solidFill>
                  <a:schemeClr val="tx1"/>
                </a:solidFill>
                <a:latin typeface="Times New Roman" panose="02020603050405020304" pitchFamily="18" charset="0"/>
              </a:defRPr>
            </a:lvl1pPr>
            <a:lvl2pPr marL="742950" indent="-285750">
              <a:spcBef>
                <a:spcPct val="20000"/>
              </a:spcBef>
              <a:buChar char="–"/>
              <a:defRPr>
                <a:solidFill>
                  <a:schemeClr val="tx1"/>
                </a:solidFill>
                <a:latin typeface="Times New Roman" panose="02020603050405020304" pitchFamily="18" charset="0"/>
              </a:defRPr>
            </a:lvl2pPr>
            <a:lvl3pPr marL="1143000" indent="-228600">
              <a:spcBef>
                <a:spcPct val="20000"/>
              </a:spcBef>
              <a:buChar char="•"/>
              <a:defRPr sz="1600">
                <a:solidFill>
                  <a:schemeClr val="tx1"/>
                </a:solidFill>
                <a:latin typeface="Times New Roman" panose="02020603050405020304" pitchFamily="18" charset="0"/>
              </a:defRPr>
            </a:lvl3pPr>
            <a:lvl4pPr marL="1600200" indent="-228600">
              <a:spcBef>
                <a:spcPct val="20000"/>
              </a:spcBef>
              <a:buChar char="–"/>
              <a:defRPr sz="1400">
                <a:solidFill>
                  <a:schemeClr val="tx1"/>
                </a:solidFill>
                <a:latin typeface="Times New Roman" panose="02020603050405020304" pitchFamily="18" charset="0"/>
              </a:defRPr>
            </a:lvl4pPr>
            <a:lvl5pPr marL="2057400" indent="-228600">
              <a:spcBef>
                <a:spcPct val="20000"/>
              </a:spcBef>
              <a:buChar char="»"/>
              <a:defRPr sz="12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defRPr>
            </a:lvl9pPr>
          </a:lstStyle>
          <a:p>
            <a:pPr>
              <a:spcBef>
                <a:spcPct val="0"/>
              </a:spcBef>
              <a:buFontTx/>
              <a:buNone/>
            </a:pPr>
            <a:r>
              <a:rPr lang="en-US" altLang="en-US" sz="800"/>
              <a:t>NATURAL LANGUAGE PROCESSING</a:t>
            </a:r>
            <a:endParaRPr lang="en-US" altLang="en-US" sz="800" dirty="0"/>
          </a:p>
        </p:txBody>
      </p:sp>
      <p:sp>
        <p:nvSpPr>
          <p:cNvPr id="4100" name="Rectangle 2">
            <a:extLst>
              <a:ext uri="{FF2B5EF4-FFF2-40B4-BE49-F238E27FC236}">
                <a16:creationId xmlns:a16="http://schemas.microsoft.com/office/drawing/2014/main" id="{973D77C4-D902-46DA-A259-CC20F1F618CD}"/>
              </a:ext>
            </a:extLst>
          </p:cNvPr>
          <p:cNvSpPr>
            <a:spLocks noGrp="1" noChangeArrowheads="1"/>
          </p:cNvSpPr>
          <p:nvPr>
            <p:ph type="title"/>
          </p:nvPr>
        </p:nvSpPr>
        <p:spPr>
          <a:xfrm>
            <a:off x="838200" y="136525"/>
            <a:ext cx="10515600" cy="558240"/>
          </a:xfrm>
        </p:spPr>
        <p:txBody>
          <a:bodyPr>
            <a:normAutofit fontScale="90000"/>
          </a:bodyPr>
          <a:lstStyle/>
          <a:p>
            <a:pPr algn="ctr"/>
            <a:r>
              <a:rPr lang="en-US" altLang="en-US" b="1" i="1" dirty="0">
                <a:latin typeface="Times New Roman" panose="02020603050405020304" pitchFamily="18" charset="0"/>
                <a:cs typeface="Times New Roman" panose="02020603050405020304" pitchFamily="18" charset="0"/>
              </a:rPr>
              <a:t>Need of NLP</a:t>
            </a:r>
          </a:p>
        </p:txBody>
      </p:sp>
      <p:sp>
        <p:nvSpPr>
          <p:cNvPr id="4101" name="Rectangle 3">
            <a:extLst>
              <a:ext uri="{FF2B5EF4-FFF2-40B4-BE49-F238E27FC236}">
                <a16:creationId xmlns:a16="http://schemas.microsoft.com/office/drawing/2014/main" id="{E65B8D07-336E-4A44-AD37-C9EA2C5FEBC1}"/>
              </a:ext>
            </a:extLst>
          </p:cNvPr>
          <p:cNvSpPr>
            <a:spLocks noGrp="1" noChangeArrowheads="1"/>
          </p:cNvSpPr>
          <p:nvPr>
            <p:ph type="body" idx="1"/>
          </p:nvPr>
        </p:nvSpPr>
        <p:spPr>
          <a:xfrm>
            <a:off x="104493" y="1339739"/>
            <a:ext cx="11622741" cy="5836023"/>
          </a:xfrm>
        </p:spPr>
        <p:txBody>
          <a:bodyPr>
            <a:normAutofit/>
          </a:bodyPr>
          <a:lstStyle/>
          <a:p>
            <a:pPr algn="just"/>
            <a:r>
              <a:rPr lang="en-US" dirty="0">
                <a:solidFill>
                  <a:srgbClr val="292929"/>
                </a:solidFill>
                <a:latin typeface="Times New Roman" panose="02020603050405020304" pitchFamily="18" charset="0"/>
                <a:cs typeface="Times New Roman" panose="02020603050405020304" pitchFamily="18" charset="0"/>
              </a:rPr>
              <a:t>The need to study Natural Language Processing (NLP) </a:t>
            </a:r>
          </a:p>
          <a:p>
            <a:pPr lvl="1" algn="just"/>
            <a:r>
              <a:rPr lang="en-US" sz="2800" b="1" dirty="0">
                <a:solidFill>
                  <a:srgbClr val="292929"/>
                </a:solidFill>
                <a:latin typeface="Times New Roman" panose="02020603050405020304" pitchFamily="18" charset="0"/>
                <a:cs typeface="Times New Roman" panose="02020603050405020304" pitchFamily="18" charset="0"/>
              </a:rPr>
              <a:t>Increasing role of language in human-computer interaction </a:t>
            </a:r>
          </a:p>
          <a:p>
            <a:pPr lvl="1" algn="just"/>
            <a:r>
              <a:rPr lang="en-US" sz="2800" b="1" dirty="0">
                <a:solidFill>
                  <a:srgbClr val="292929"/>
                </a:solidFill>
                <a:latin typeface="Times New Roman" panose="02020603050405020304" pitchFamily="18" charset="0"/>
                <a:cs typeface="Times New Roman" panose="02020603050405020304" pitchFamily="18" charset="0"/>
              </a:rPr>
              <a:t>Vast amount of unstructured textual data available.</a:t>
            </a:r>
          </a:p>
          <a:p>
            <a:pPr algn="just"/>
            <a:endParaRPr lang="en-US" b="0" i="0" dirty="0">
              <a:solidFill>
                <a:srgbClr val="292929"/>
              </a:solidFill>
              <a:effectLst/>
              <a:latin typeface="Times New Roman" panose="02020603050405020304" pitchFamily="18" charset="0"/>
              <a:cs typeface="Times New Roman" panose="02020603050405020304" pitchFamily="18" charset="0"/>
            </a:endParaRPr>
          </a:p>
          <a:p>
            <a:pPr algn="just"/>
            <a:r>
              <a:rPr lang="en-US" b="0" i="0" dirty="0">
                <a:solidFill>
                  <a:srgbClr val="292929"/>
                </a:solidFill>
                <a:effectLst/>
                <a:latin typeface="Times New Roman" panose="02020603050405020304" pitchFamily="18" charset="0"/>
                <a:cs typeface="Times New Roman" panose="02020603050405020304" pitchFamily="18" charset="0"/>
              </a:rPr>
              <a:t>Now to make interactions between computers and humans, computers need to understand natural languages used by humans.</a:t>
            </a:r>
          </a:p>
          <a:p>
            <a:pPr algn="just"/>
            <a:endParaRPr lang="en-US" b="0" i="0" dirty="0">
              <a:solidFill>
                <a:srgbClr val="292929"/>
              </a:solidFill>
              <a:effectLst/>
              <a:latin typeface="Times New Roman" panose="02020603050405020304" pitchFamily="18" charset="0"/>
              <a:cs typeface="Times New Roman" panose="02020603050405020304" pitchFamily="18" charset="0"/>
            </a:endParaRPr>
          </a:p>
          <a:p>
            <a:pPr algn="just"/>
            <a:r>
              <a:rPr lang="en-US" b="0" i="0" dirty="0">
                <a:solidFill>
                  <a:srgbClr val="292929"/>
                </a:solidFill>
                <a:effectLst/>
                <a:latin typeface="Times New Roman" panose="02020603050405020304" pitchFamily="18" charset="0"/>
                <a:cs typeface="Times New Roman" panose="02020603050405020304" pitchFamily="18" charset="0"/>
              </a:rPr>
              <a:t>Natural language processing is all about making computers </a:t>
            </a:r>
            <a:r>
              <a:rPr lang="en-US" b="1" i="0" dirty="0">
                <a:solidFill>
                  <a:srgbClr val="292929"/>
                </a:solidFill>
                <a:effectLst/>
                <a:latin typeface="Times New Roman" panose="02020603050405020304" pitchFamily="18" charset="0"/>
                <a:cs typeface="Times New Roman" panose="02020603050405020304" pitchFamily="18" charset="0"/>
              </a:rPr>
              <a:t>learn, process, and manipulate natural languages</a:t>
            </a:r>
            <a:r>
              <a:rPr lang="en-US" b="0" i="0" dirty="0">
                <a:solidFill>
                  <a:srgbClr val="292929"/>
                </a:solidFill>
                <a:effectLst/>
                <a:latin typeface="Times New Roman" panose="02020603050405020304" pitchFamily="18" charset="0"/>
                <a:cs typeface="Times New Roman" panose="02020603050405020304" pitchFamily="18" charset="0"/>
              </a:rPr>
              <a:t>.</a:t>
            </a:r>
          </a:p>
        </p:txBody>
      </p:sp>
      <p:sp>
        <p:nvSpPr>
          <p:cNvPr id="2" name="Date Placeholder 1">
            <a:extLst>
              <a:ext uri="{FF2B5EF4-FFF2-40B4-BE49-F238E27FC236}">
                <a16:creationId xmlns:a16="http://schemas.microsoft.com/office/drawing/2014/main" id="{D5932ED8-118B-4518-92CD-E3ECF23126A4}"/>
              </a:ext>
            </a:extLst>
          </p:cNvPr>
          <p:cNvSpPr>
            <a:spLocks noGrp="1"/>
          </p:cNvSpPr>
          <p:nvPr>
            <p:ph type="dt" sz="half" idx="10"/>
          </p:nvPr>
        </p:nvSpPr>
        <p:spPr/>
        <p:txBody>
          <a:bodyPr/>
          <a:lstStyle/>
          <a:p>
            <a:fld id="{0219EA6E-831B-45E8-919F-EA3721670544}" type="datetime1">
              <a:rPr lang="en-IN" smtClean="0"/>
              <a:t>03-06-2024</a:t>
            </a:fld>
            <a:endParaRPr lang="en-IN"/>
          </a:p>
        </p:txBody>
      </p:sp>
      <p:sp>
        <p:nvSpPr>
          <p:cNvPr id="3" name="Rectangle 2">
            <a:extLst>
              <a:ext uri="{FF2B5EF4-FFF2-40B4-BE49-F238E27FC236}">
                <a16:creationId xmlns:a16="http://schemas.microsoft.com/office/drawing/2014/main" id="{AE604209-1590-2713-FACE-596656C087D1}"/>
              </a:ext>
            </a:extLst>
          </p:cNvPr>
          <p:cNvSpPr/>
          <p:nvPr/>
        </p:nvSpPr>
        <p:spPr>
          <a:xfrm>
            <a:off x="43681" y="926991"/>
            <a:ext cx="12104637" cy="45719"/>
          </a:xfrm>
          <a:prstGeom prst="rect">
            <a:avLst/>
          </a:prstGeom>
          <a:solidFill>
            <a:srgbClr val="EED126"/>
          </a:solidFill>
          <a:ln>
            <a:solidFill>
              <a:srgbClr val="EED1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 name="Rectangle 3">
            <a:extLst>
              <a:ext uri="{FF2B5EF4-FFF2-40B4-BE49-F238E27FC236}">
                <a16:creationId xmlns:a16="http://schemas.microsoft.com/office/drawing/2014/main" id="{60FB41AD-35F0-5E43-1C3D-3E1AC5A14452}"/>
              </a:ext>
            </a:extLst>
          </p:cNvPr>
          <p:cNvSpPr/>
          <p:nvPr/>
        </p:nvSpPr>
        <p:spPr>
          <a:xfrm>
            <a:off x="43681" y="1121938"/>
            <a:ext cx="12104637" cy="102956"/>
          </a:xfrm>
          <a:prstGeom prst="rect">
            <a:avLst/>
          </a:prstGeom>
          <a:ln>
            <a:noFill/>
          </a:ln>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a:p>
        </p:txBody>
      </p:sp>
      <p:pic>
        <p:nvPicPr>
          <p:cNvPr id="5" name="Picture 4">
            <a:extLst>
              <a:ext uri="{FF2B5EF4-FFF2-40B4-BE49-F238E27FC236}">
                <a16:creationId xmlns:a16="http://schemas.microsoft.com/office/drawing/2014/main" id="{FA0E0F6E-2187-AB49-6058-3CD0E706C796}"/>
              </a:ext>
            </a:extLst>
          </p:cNvPr>
          <p:cNvPicPr>
            <a:picLocks noChangeAspect="1"/>
          </p:cNvPicPr>
          <p:nvPr/>
        </p:nvPicPr>
        <p:blipFill>
          <a:blip r:embed="rId3" cstate="print"/>
          <a:stretch>
            <a:fillRect/>
          </a:stretch>
        </p:blipFill>
        <p:spPr>
          <a:xfrm>
            <a:off x="4996682" y="601887"/>
            <a:ext cx="1613952" cy="706104"/>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960</TotalTime>
  <Words>7923</Words>
  <Application>Microsoft Office PowerPoint</Application>
  <PresentationFormat>Widescreen</PresentationFormat>
  <Paragraphs>732</Paragraphs>
  <Slides>78</Slides>
  <Notes>4</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78</vt:i4>
      </vt:variant>
    </vt:vector>
  </HeadingPairs>
  <TitlesOfParts>
    <vt:vector size="90" baseType="lpstr">
      <vt:lpstr>Arial</vt:lpstr>
      <vt:lpstr>book antiqua</vt:lpstr>
      <vt:lpstr>Calibri</vt:lpstr>
      <vt:lpstr>Calibri Light</vt:lpstr>
      <vt:lpstr>Gordita</vt:lpstr>
      <vt:lpstr>Merriweather</vt:lpstr>
      <vt:lpstr>Nunito</vt:lpstr>
      <vt:lpstr>sohne</vt:lpstr>
      <vt:lpstr>Söhne</vt:lpstr>
      <vt:lpstr>source-serif-pro</vt:lpstr>
      <vt:lpstr>Times New Roman</vt:lpstr>
      <vt:lpstr>Office Theme</vt:lpstr>
      <vt:lpstr> 18CSE359T – Natural Language Processing “Enabling Computers to Understand Natural Language like Humans”</vt:lpstr>
      <vt:lpstr>Course Objectives</vt:lpstr>
      <vt:lpstr>Course Outcomes</vt:lpstr>
      <vt:lpstr>NLP</vt:lpstr>
      <vt:lpstr> UNIT 1 -Topics </vt:lpstr>
      <vt:lpstr>Introduction to NLP</vt:lpstr>
      <vt:lpstr>Introduction to NLP</vt:lpstr>
      <vt:lpstr>What is NLP?</vt:lpstr>
      <vt:lpstr>Need of NLP</vt:lpstr>
      <vt:lpstr>Need of NLP</vt:lpstr>
      <vt:lpstr>Need of NLP</vt:lpstr>
      <vt:lpstr>Use of NLP</vt:lpstr>
      <vt:lpstr>Applications of NLP</vt:lpstr>
      <vt:lpstr>Applications of NLP</vt:lpstr>
      <vt:lpstr>Applications of NLP</vt:lpstr>
      <vt:lpstr>Real life use cases of  NLP</vt:lpstr>
      <vt:lpstr>Advantages of NLP</vt:lpstr>
      <vt:lpstr>Disadvantages of NLP</vt:lpstr>
      <vt:lpstr>Components of NLP</vt:lpstr>
      <vt:lpstr>Components of NLP</vt:lpstr>
      <vt:lpstr>Programming Languages for NLP</vt:lpstr>
      <vt:lpstr>NLP Libraries</vt:lpstr>
      <vt:lpstr>List of NLP APIs</vt:lpstr>
      <vt:lpstr>Difference between Natural language and Computer Language</vt:lpstr>
      <vt:lpstr>Student Evaluation MCQ</vt:lpstr>
      <vt:lpstr>Process of NLP</vt:lpstr>
      <vt:lpstr>Morphological Analysis/ Lexical Analysis</vt:lpstr>
      <vt:lpstr>Syntax Analysis</vt:lpstr>
      <vt:lpstr>Syntax</vt:lpstr>
      <vt:lpstr>Semantics</vt:lpstr>
      <vt:lpstr>Semantic Analysis</vt:lpstr>
      <vt:lpstr>Discourse</vt:lpstr>
      <vt:lpstr>Morphological Analysis (Morphological Parsing)</vt:lpstr>
      <vt:lpstr>Morphological Analysis (Morphological Parsing)</vt:lpstr>
      <vt:lpstr>Pipeline of NLP in AI /Steps in NLP</vt:lpstr>
      <vt:lpstr>Tokenization</vt:lpstr>
      <vt:lpstr>Stemming</vt:lpstr>
      <vt:lpstr>Lemmatization</vt:lpstr>
      <vt:lpstr>POS tags</vt:lpstr>
      <vt:lpstr>Named Entity Recognition</vt:lpstr>
      <vt:lpstr>Chunking</vt:lpstr>
      <vt:lpstr>Why is NLP hard?</vt:lpstr>
      <vt:lpstr>Steps – Morphology – Syntax – Semantics</vt:lpstr>
      <vt:lpstr>Morphology</vt:lpstr>
      <vt:lpstr>Derivational</vt:lpstr>
      <vt:lpstr>Inflectional</vt:lpstr>
      <vt:lpstr>Parts of Speech Tagging</vt:lpstr>
      <vt:lpstr>Introductions- Part-of-Speech Tagging</vt:lpstr>
      <vt:lpstr>Introduction</vt:lpstr>
      <vt:lpstr> Introduction to POS Tagging </vt:lpstr>
      <vt:lpstr>What is Part-of-speech (POS) tagging ?</vt:lpstr>
      <vt:lpstr>Universal Part-of Speech Tagset</vt:lpstr>
      <vt:lpstr>Use of Parts of Speech Tagging in NLP </vt:lpstr>
      <vt:lpstr>Steps Involved in the POS tagging </vt:lpstr>
      <vt:lpstr>Different POS Tagging Techniques </vt:lpstr>
      <vt:lpstr>Rule-based POS Tagging </vt:lpstr>
      <vt:lpstr>Properties of Rule-Based POS Tagging </vt:lpstr>
      <vt:lpstr>Rule-based POS tagger Example</vt:lpstr>
      <vt:lpstr>Stochastic POS Tagging </vt:lpstr>
      <vt:lpstr>Statistical POS Tagging </vt:lpstr>
      <vt:lpstr>Transformation-based tagging (TBT)  </vt:lpstr>
      <vt:lpstr>Working Principles</vt:lpstr>
      <vt:lpstr>Hidden Markov Model POS tagging </vt:lpstr>
      <vt:lpstr>Challenges in POS Tagging </vt:lpstr>
      <vt:lpstr>STUDENT EVALUATION</vt:lpstr>
      <vt:lpstr>What are MWEs?</vt:lpstr>
      <vt:lpstr>MWE</vt:lpstr>
      <vt:lpstr>MWETokenizer </vt:lpstr>
      <vt:lpstr>Student Evaluation</vt:lpstr>
      <vt:lpstr>Vector representation of words in NLP</vt:lpstr>
      <vt:lpstr>Techniques used </vt:lpstr>
      <vt:lpstr>Word 2 Vector Techniques</vt:lpstr>
      <vt:lpstr>Word 2 Vector Example</vt:lpstr>
      <vt:lpstr>Word 2 Vector Example</vt:lpstr>
      <vt:lpstr>Language modelling in NLP</vt:lpstr>
      <vt:lpstr>Language modelling in NLP</vt:lpstr>
      <vt:lpstr>Language modelling in NLP</vt:lpstr>
      <vt:lpstr>REFERENCE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DHILSATH FATHIMA. M</dc:creator>
  <cp:lastModifiedBy>DHILSATH FATHIMA. M</cp:lastModifiedBy>
  <cp:revision>171</cp:revision>
  <dcterms:created xsi:type="dcterms:W3CDTF">2023-06-26T10:36:09Z</dcterms:created>
  <dcterms:modified xsi:type="dcterms:W3CDTF">2024-06-03T06:09:48Z</dcterms:modified>
</cp:coreProperties>
</file>